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730" r:id="rId2"/>
  </p:sldMasterIdLst>
  <p:notesMasterIdLst>
    <p:notesMasterId r:id="rId30"/>
  </p:notesMasterIdLst>
  <p:handoutMasterIdLst>
    <p:handoutMasterId r:id="rId31"/>
  </p:handoutMasterIdLst>
  <p:sldIdLst>
    <p:sldId id="321" r:id="rId3"/>
    <p:sldId id="306" r:id="rId4"/>
    <p:sldId id="297" r:id="rId5"/>
    <p:sldId id="299" r:id="rId6"/>
    <p:sldId id="324" r:id="rId7"/>
    <p:sldId id="300" r:id="rId8"/>
    <p:sldId id="293" r:id="rId9"/>
    <p:sldId id="307" r:id="rId10"/>
    <p:sldId id="308" r:id="rId11"/>
    <p:sldId id="309" r:id="rId12"/>
    <p:sldId id="310" r:id="rId13"/>
    <p:sldId id="311" r:id="rId14"/>
    <p:sldId id="312" r:id="rId15"/>
    <p:sldId id="313" r:id="rId16"/>
    <p:sldId id="314" r:id="rId17"/>
    <p:sldId id="315" r:id="rId18"/>
    <p:sldId id="316" r:id="rId19"/>
    <p:sldId id="301" r:id="rId20"/>
    <p:sldId id="302" r:id="rId21"/>
    <p:sldId id="303" r:id="rId22"/>
    <p:sldId id="317" r:id="rId23"/>
    <p:sldId id="318" r:id="rId24"/>
    <p:sldId id="319" r:id="rId25"/>
    <p:sldId id="320" r:id="rId26"/>
    <p:sldId id="325" r:id="rId27"/>
    <p:sldId id="322" r:id="rId28"/>
    <p:sldId id="323" r:id="rId29"/>
  </p:sldIdLst>
  <p:sldSz cx="12192000" cy="6858000"/>
  <p:notesSz cx="9942513" cy="6761163"/>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80B04"/>
    <a:srgbClr val="00CC00"/>
    <a:srgbClr val="009900"/>
    <a:srgbClr val="000000"/>
    <a:srgbClr val="66FF99"/>
    <a:srgbClr val="FA3A06"/>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97736" autoAdjust="0"/>
  </p:normalViewPr>
  <p:slideViewPr>
    <p:cSldViewPr snapToGrid="0">
      <p:cViewPr>
        <p:scale>
          <a:sx n="72" d="100"/>
          <a:sy n="72" d="100"/>
        </p:scale>
        <p:origin x="-162"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964" y="-108"/>
      </p:cViewPr>
      <p:guideLst>
        <p:guide orient="horz" pos="2129"/>
        <p:guide pos="313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800" dirty="0" smtClean="0"/>
              <a:t>ҚР </a:t>
            </a:r>
            <a:r>
              <a:rPr lang="ru-RU" sz="1800" dirty="0" err="1" smtClean="0"/>
              <a:t>облыстары</a:t>
            </a:r>
            <a:r>
              <a:rPr lang="ru-RU" sz="1800" baseline="0" dirty="0" smtClean="0"/>
              <a:t> </a:t>
            </a:r>
            <a:r>
              <a:rPr lang="ru-RU" sz="1800" baseline="0" dirty="0" err="1" smtClean="0"/>
              <a:t>бойынша</a:t>
            </a:r>
            <a:r>
              <a:rPr lang="ru-RU" sz="1800" baseline="0" dirty="0" smtClean="0"/>
              <a:t> МӘМС </a:t>
            </a:r>
            <a:r>
              <a:rPr lang="ru-RU" sz="1800" baseline="0" dirty="0" err="1" smtClean="0"/>
              <a:t>қорына аударылған түсімдер </a:t>
            </a:r>
            <a:r>
              <a:rPr lang="ru-RU" sz="1800" dirty="0" smtClean="0"/>
              <a:t>(%)</a:t>
            </a:r>
            <a:endParaRPr lang="ru-RU" sz="1800" dirty="0"/>
          </a:p>
        </c:rich>
      </c:tx>
      <c:layout/>
    </c:title>
    <c:plotArea>
      <c:layout>
        <c:manualLayout>
          <c:layoutTarget val="inner"/>
          <c:xMode val="edge"/>
          <c:yMode val="edge"/>
          <c:x val="0.11188851732372405"/>
          <c:y val="0.17401798564982912"/>
          <c:w val="0.90458243074286049"/>
          <c:h val="0.47198896649508826"/>
        </c:manualLayout>
      </c:layout>
      <c:barChart>
        <c:barDir val="col"/>
        <c:grouping val="clustered"/>
        <c:ser>
          <c:idx val="0"/>
          <c:order val="0"/>
          <c:tx>
            <c:strRef>
              <c:f>Лист1!$B$1</c:f>
              <c:strCache>
                <c:ptCount val="1"/>
                <c:pt idx="0">
                  <c:v>Доля поступлений средств в ФСМС в разрезе регионов РК</c:v>
                </c:pt>
              </c:strCache>
            </c:strRef>
          </c:tx>
          <c:spPr>
            <a:solidFill>
              <a:srgbClr val="009900"/>
            </a:solidFill>
          </c:spPr>
          <c:dPt>
            <c:idx val="8"/>
            <c:spPr>
              <a:solidFill>
                <a:srgbClr val="FF0000"/>
              </a:solidFill>
            </c:spPr>
          </c:dPt>
          <c:dPt>
            <c:idx val="12"/>
            <c:spPr>
              <a:solidFill>
                <a:srgbClr val="009900"/>
              </a:solidFill>
            </c:spPr>
          </c:dPt>
          <c:dLbls>
            <c:txPr>
              <a:bodyPr/>
              <a:lstStyle/>
              <a:p>
                <a:pPr>
                  <a:defRPr sz="1400" b="1">
                    <a:solidFill>
                      <a:schemeClr val="accent1">
                        <a:lumMod val="50000"/>
                      </a:schemeClr>
                    </a:solidFill>
                  </a:defRPr>
                </a:pPr>
                <a:endParaRPr lang="ru-RU"/>
              </a:p>
            </c:txPr>
            <c:showVal val="1"/>
          </c:dLbls>
          <c:cat>
            <c:strRef>
              <c:f>Лист1!$A$2:$A$17</c:f>
              <c:strCache>
                <c:ptCount val="16"/>
                <c:pt idx="0">
                  <c:v>Ақмола облысы</c:v>
                </c:pt>
                <c:pt idx="1">
                  <c:v>Ақтөбе облысы</c:v>
                </c:pt>
                <c:pt idx="2">
                  <c:v>Алматы облысы</c:v>
                </c:pt>
                <c:pt idx="3">
                  <c:v>Атырау облысы</c:v>
                </c:pt>
                <c:pt idx="4">
                  <c:v>Шығыс Қазақстан облысы</c:v>
                </c:pt>
                <c:pt idx="5">
                  <c:v>Жамбыл облысы</c:v>
                </c:pt>
                <c:pt idx="6">
                  <c:v>Батыс Қазақстан облысы</c:v>
                </c:pt>
                <c:pt idx="7">
                  <c:v>Қарағанды облысы</c:v>
                </c:pt>
                <c:pt idx="8">
                  <c:v>Қызылорда облысы</c:v>
                </c:pt>
                <c:pt idx="9">
                  <c:v>Қостанай облысы</c:v>
                </c:pt>
                <c:pt idx="10">
                  <c:v>Маңғыстау облысы</c:v>
                </c:pt>
                <c:pt idx="11">
                  <c:v>Павлодар облысы</c:v>
                </c:pt>
                <c:pt idx="12">
                  <c:v>Солтүстік Қазақстан облысы</c:v>
                </c:pt>
                <c:pt idx="13">
                  <c:v>Оңтүстік Қазақстан облысы</c:v>
                </c:pt>
                <c:pt idx="14">
                  <c:v>Алматы қ.</c:v>
                </c:pt>
                <c:pt idx="15">
                  <c:v>Астана қ.</c:v>
                </c:pt>
              </c:strCache>
            </c:strRef>
          </c:cat>
          <c:val>
            <c:numRef>
              <c:f>Лист1!$B$2:$B$17</c:f>
              <c:numCache>
                <c:formatCode>General</c:formatCode>
                <c:ptCount val="16"/>
                <c:pt idx="0">
                  <c:v>3.6</c:v>
                </c:pt>
                <c:pt idx="1">
                  <c:v>4.5</c:v>
                </c:pt>
                <c:pt idx="2">
                  <c:v>5.0999999999999996</c:v>
                </c:pt>
                <c:pt idx="3">
                  <c:v>5.7</c:v>
                </c:pt>
                <c:pt idx="4">
                  <c:v>7.2</c:v>
                </c:pt>
                <c:pt idx="5">
                  <c:v>3</c:v>
                </c:pt>
                <c:pt idx="6">
                  <c:v>3.3</c:v>
                </c:pt>
                <c:pt idx="7">
                  <c:v>8.1</c:v>
                </c:pt>
                <c:pt idx="8">
                  <c:v>2.7</c:v>
                </c:pt>
                <c:pt idx="9">
                  <c:v>4.5999999999999996</c:v>
                </c:pt>
                <c:pt idx="10">
                  <c:v>4.7</c:v>
                </c:pt>
                <c:pt idx="11">
                  <c:v>4.5</c:v>
                </c:pt>
                <c:pt idx="12">
                  <c:v>2.7</c:v>
                </c:pt>
                <c:pt idx="13">
                  <c:v>6.4</c:v>
                </c:pt>
                <c:pt idx="14">
                  <c:v>21.8</c:v>
                </c:pt>
                <c:pt idx="15">
                  <c:v>12.1</c:v>
                </c:pt>
              </c:numCache>
            </c:numRef>
          </c:val>
        </c:ser>
        <c:axId val="184760960"/>
        <c:axId val="185127296"/>
      </c:barChart>
      <c:catAx>
        <c:axId val="184760960"/>
        <c:scaling>
          <c:orientation val="minMax"/>
        </c:scaling>
        <c:axPos val="b"/>
        <c:tickLblPos val="nextTo"/>
        <c:txPr>
          <a:bodyPr/>
          <a:lstStyle/>
          <a:p>
            <a:pPr>
              <a:defRPr sz="1400"/>
            </a:pPr>
            <a:endParaRPr lang="ru-RU"/>
          </a:p>
        </c:txPr>
        <c:crossAx val="185127296"/>
        <c:crosses val="autoZero"/>
        <c:auto val="1"/>
        <c:lblAlgn val="ctr"/>
        <c:lblOffset val="100"/>
      </c:catAx>
      <c:valAx>
        <c:axId val="185127296"/>
        <c:scaling>
          <c:orientation val="minMax"/>
        </c:scaling>
        <c:delete val="1"/>
        <c:axPos val="l"/>
        <c:majorGridlines/>
        <c:numFmt formatCode="General" sourceLinked="1"/>
        <c:tickLblPos val="none"/>
        <c:crossAx val="184760960"/>
        <c:crosses val="autoZero"/>
        <c:crossBetween val="between"/>
      </c:valAx>
    </c:plotArea>
    <c:plotVisOnly val="1"/>
    <c:dispBlanksAs val="gap"/>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sz="1800"/>
            </a:pPr>
            <a:r>
              <a:rPr lang="ru-RU" sz="1800" b="1" i="0" baseline="0" dirty="0" err="1" smtClean="0"/>
              <a:t>Қызылорда облысы</a:t>
            </a:r>
            <a:r>
              <a:rPr lang="ru-RU" sz="1800" b="1" i="0" baseline="0" dirty="0" smtClean="0"/>
              <a:t> </a:t>
            </a:r>
            <a:r>
              <a:rPr lang="ru-RU" sz="1800" b="1" i="0" baseline="0" dirty="0" err="1" smtClean="0"/>
              <a:t>бойынша</a:t>
            </a:r>
            <a:r>
              <a:rPr lang="ru-RU" sz="1800" b="1" i="0" baseline="0" dirty="0" smtClean="0"/>
              <a:t> МӘМС </a:t>
            </a:r>
            <a:r>
              <a:rPr lang="ru-RU" sz="1800" b="1" i="0" baseline="0" dirty="0" err="1" smtClean="0"/>
              <a:t>қорына аударылған түсімдер </a:t>
            </a:r>
            <a:r>
              <a:rPr lang="ru-RU" sz="1800" b="1" i="0" baseline="0" dirty="0" smtClean="0"/>
              <a:t>(%)</a:t>
            </a:r>
            <a:endParaRPr lang="ru-RU" sz="1800" b="1" i="0" baseline="0" dirty="0"/>
          </a:p>
        </c:rich>
      </c:tx>
      <c:layout/>
    </c:title>
    <c:view3D>
      <c:rAngAx val="1"/>
    </c:view3D>
    <c:plotArea>
      <c:layout/>
      <c:bar3DChart>
        <c:barDir val="bar"/>
        <c:grouping val="stacked"/>
        <c:ser>
          <c:idx val="0"/>
          <c:order val="0"/>
          <c:tx>
            <c:strRef>
              <c:f>Лист1!$B$1</c:f>
              <c:strCache>
                <c:ptCount val="1"/>
                <c:pt idx="0">
                  <c:v>Для поступлений в ФСМС в разрезе районов СКО</c:v>
                </c:pt>
              </c:strCache>
            </c:strRef>
          </c:tx>
          <c:spPr>
            <a:solidFill>
              <a:srgbClr val="7030A0"/>
            </a:solidFill>
          </c:spPr>
          <c:dLbls>
            <c:dLbl>
              <c:idx val="0"/>
              <c:layout>
                <c:manualLayout>
                  <c:x val="0.33709175050734641"/>
                  <c:y val="-3.3630075349905045E-2"/>
                </c:manualLayout>
              </c:layout>
              <c:showVal val="1"/>
            </c:dLbl>
            <c:dLbl>
              <c:idx val="1"/>
              <c:layout>
                <c:manualLayout>
                  <c:x val="8.0172543807712993E-2"/>
                  <c:y val="-5.5401536653804104E-3"/>
                </c:manualLayout>
              </c:layout>
              <c:showVal val="1"/>
            </c:dLbl>
            <c:dLbl>
              <c:idx val="2"/>
              <c:layout>
                <c:manualLayout>
                  <c:x val="7.9275051254711404E-2"/>
                  <c:y val="-1.1145191430728897E-2"/>
                </c:manualLayout>
              </c:layout>
              <c:showVal val="1"/>
            </c:dLbl>
            <c:dLbl>
              <c:idx val="3"/>
              <c:layout>
                <c:manualLayout>
                  <c:x val="6.1016815760305106E-2"/>
                  <c:y val="-5.6050377653484853E-3"/>
                </c:manualLayout>
              </c:layout>
              <c:showVal val="1"/>
            </c:dLbl>
            <c:dLbl>
              <c:idx val="4"/>
              <c:layout>
                <c:manualLayout>
                  <c:x val="6.542327204281885E-2"/>
                  <c:y val="5.3455013654761839E-3"/>
                </c:manualLayout>
              </c:layout>
              <c:showVal val="1"/>
            </c:dLbl>
            <c:dLbl>
              <c:idx val="5"/>
              <c:layout>
                <c:manualLayout>
                  <c:x val="5.7283565445692852E-2"/>
                  <c:y val="2.802506279158754E-3"/>
                </c:manualLayout>
              </c:layout>
              <c:showVal val="1"/>
            </c:dLbl>
            <c:dLbl>
              <c:idx val="6"/>
              <c:layout>
                <c:manualLayout>
                  <c:x val="7.1471920716387083E-2"/>
                  <c:y val="0"/>
                </c:manualLayout>
              </c:layout>
              <c:showVal val="1"/>
            </c:dLbl>
            <c:dLbl>
              <c:idx val="7"/>
              <c:layout>
                <c:manualLayout>
                  <c:x val="6.3893034131082077E-2"/>
                  <c:y val="-8.4075188374763011E-3"/>
                </c:manualLayout>
              </c:layout>
              <c:showVal val="1"/>
            </c:dLbl>
            <c:dLbl>
              <c:idx val="8"/>
              <c:layout>
                <c:manualLayout>
                  <c:x val="4.8470709223278508E-2"/>
                  <c:y val="-2.802506279158754E-3"/>
                </c:manualLayout>
              </c:layout>
              <c:showVal val="1"/>
            </c:dLbl>
            <c:dLbl>
              <c:idx val="9"/>
              <c:layout>
                <c:manualLayout>
                  <c:x val="7.0502849779314286E-2"/>
                  <c:y val="-5.6052332281032787E-3"/>
                </c:manualLayout>
              </c:layout>
              <c:showVal val="1"/>
            </c:dLbl>
            <c:dLbl>
              <c:idx val="10"/>
              <c:layout>
                <c:manualLayout>
                  <c:x val="6.389320761250375E-2"/>
                  <c:y val="-1.1210025116635068E-2"/>
                </c:manualLayout>
              </c:layout>
              <c:showVal val="1"/>
            </c:dLbl>
            <c:dLbl>
              <c:idx val="11"/>
              <c:layout>
                <c:manualLayout>
                  <c:x val="4.1861067056467853E-2"/>
                  <c:y val="-1.4012531395793769E-2"/>
                </c:manualLayout>
              </c:layout>
              <c:showVal val="1"/>
            </c:dLbl>
            <c:dLbl>
              <c:idx val="12"/>
              <c:layout>
                <c:manualLayout>
                  <c:x val="4.847070922327857E-2"/>
                  <c:y val="-2.802506279158754E-3"/>
                </c:manualLayout>
              </c:layout>
              <c:showVal val="1"/>
            </c:dLbl>
            <c:dLbl>
              <c:idx val="13"/>
              <c:layout>
                <c:manualLayout>
                  <c:x val="4.6267495167674956E-2"/>
                  <c:y val="-1.4012531395793769E-2"/>
                </c:manualLayout>
              </c:layout>
              <c:showVal val="1"/>
            </c:dLbl>
            <c:txPr>
              <a:bodyPr/>
              <a:lstStyle/>
              <a:p>
                <a:pPr>
                  <a:defRPr sz="1400" b="1">
                    <a:solidFill>
                      <a:srgbClr val="7030A0"/>
                    </a:solidFill>
                  </a:defRPr>
                </a:pPr>
                <a:endParaRPr lang="ru-RU"/>
              </a:p>
            </c:txPr>
            <c:showVal val="1"/>
          </c:dLbls>
          <c:cat>
            <c:strRef>
              <c:f>Лист1!$A$2:$A$9</c:f>
              <c:strCache>
                <c:ptCount val="8"/>
                <c:pt idx="0">
                  <c:v>Қызылорда қ.</c:v>
                </c:pt>
                <c:pt idx="1">
                  <c:v>Жаңақорған ауданы</c:v>
                </c:pt>
                <c:pt idx="2">
                  <c:v>Шиелі ауданы</c:v>
                </c:pt>
                <c:pt idx="3">
                  <c:v>Сырдария ауданы</c:v>
                </c:pt>
                <c:pt idx="4">
                  <c:v>Жалағаш ауданы</c:v>
                </c:pt>
                <c:pt idx="5">
                  <c:v>Қармақшы ауданы</c:v>
                </c:pt>
                <c:pt idx="6">
                  <c:v>Қазалы ауданы</c:v>
                </c:pt>
                <c:pt idx="7">
                  <c:v>Арал ауданы</c:v>
                </c:pt>
              </c:strCache>
            </c:strRef>
          </c:cat>
          <c:val>
            <c:numRef>
              <c:f>Лист1!$B$2:$B$9</c:f>
              <c:numCache>
                <c:formatCode>General</c:formatCode>
                <c:ptCount val="8"/>
                <c:pt idx="0">
                  <c:v>62.9</c:v>
                </c:pt>
                <c:pt idx="1">
                  <c:v>6.4</c:v>
                </c:pt>
                <c:pt idx="2">
                  <c:v>7.6</c:v>
                </c:pt>
                <c:pt idx="3">
                  <c:v>3.1</c:v>
                </c:pt>
                <c:pt idx="4">
                  <c:v>2.7</c:v>
                </c:pt>
                <c:pt idx="5">
                  <c:v>4.7</c:v>
                </c:pt>
                <c:pt idx="6">
                  <c:v>6.9</c:v>
                </c:pt>
                <c:pt idx="7">
                  <c:v>5.7</c:v>
                </c:pt>
              </c:numCache>
            </c:numRef>
          </c:val>
        </c:ser>
        <c:gapWidth val="94"/>
        <c:gapDepth val="286"/>
        <c:shape val="cylinder"/>
        <c:axId val="185195136"/>
        <c:axId val="185213312"/>
        <c:axId val="0"/>
      </c:bar3DChart>
      <c:catAx>
        <c:axId val="185195136"/>
        <c:scaling>
          <c:orientation val="minMax"/>
        </c:scaling>
        <c:axPos val="l"/>
        <c:tickLblPos val="nextTo"/>
        <c:txPr>
          <a:bodyPr/>
          <a:lstStyle/>
          <a:p>
            <a:pPr>
              <a:defRPr sz="1400" b="1"/>
            </a:pPr>
            <a:endParaRPr lang="ru-RU"/>
          </a:p>
        </c:txPr>
        <c:crossAx val="185213312"/>
        <c:crosses val="autoZero"/>
        <c:auto val="1"/>
        <c:lblAlgn val="ctr"/>
        <c:lblOffset val="100"/>
        <c:tickLblSkip val="1"/>
      </c:catAx>
      <c:valAx>
        <c:axId val="185213312"/>
        <c:scaling>
          <c:orientation val="minMax"/>
        </c:scaling>
        <c:delete val="1"/>
        <c:axPos val="b"/>
        <c:majorGridlines/>
        <c:numFmt formatCode="General" sourceLinked="1"/>
        <c:tickLblPos val="none"/>
        <c:crossAx val="185195136"/>
        <c:crosses val="autoZero"/>
        <c:crossBetween val="between"/>
      </c:valAx>
    </c:plotArea>
    <c:plotVisOnly val="1"/>
    <c:dispBlanksAs val="gap"/>
  </c:chart>
  <c:txPr>
    <a:bodyPr/>
    <a:lstStyle/>
    <a:p>
      <a:pPr>
        <a:defRPr sz="1800"/>
      </a:pPr>
      <a:endParaRPr lang="ru-RU"/>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bwMode="auto">
          <a:xfrm>
            <a:off x="0" y="0"/>
            <a:ext cx="4310063" cy="339725"/>
          </a:xfrm>
          <a:prstGeom prst="rect">
            <a:avLst/>
          </a:prstGeom>
          <a:noFill/>
          <a:ln w="9525">
            <a:noFill/>
            <a:miter lim="800000"/>
            <a:headEnd/>
            <a:tailEnd/>
          </a:ln>
        </p:spPr>
        <p:txBody>
          <a:bodyPr vert="horz" wrap="square" lIns="91427" tIns="45713" rIns="91427" bIns="45713" numCol="1" anchor="t" anchorCtr="0" compatLnSpc="1">
            <a:prstTxWarp prst="textNoShape">
              <a:avLst/>
            </a:prstTxWarp>
          </a:bodyPr>
          <a:lstStyle>
            <a:lvl1pPr defTabSz="903288">
              <a:defRPr sz="1200">
                <a:latin typeface="Calibri" pitchFamily="34" charset="0"/>
              </a:defRPr>
            </a:lvl1pPr>
          </a:lstStyle>
          <a:p>
            <a:endParaRPr lang="ru-RU"/>
          </a:p>
        </p:txBody>
      </p:sp>
      <p:sp>
        <p:nvSpPr>
          <p:cNvPr id="3" name="Дата 2"/>
          <p:cNvSpPr>
            <a:spLocks noGrp="1"/>
          </p:cNvSpPr>
          <p:nvPr>
            <p:ph type="dt" sz="quarter" idx="1"/>
          </p:nvPr>
        </p:nvSpPr>
        <p:spPr bwMode="auto">
          <a:xfrm>
            <a:off x="5630863" y="0"/>
            <a:ext cx="4310062" cy="339725"/>
          </a:xfrm>
          <a:prstGeom prst="rect">
            <a:avLst/>
          </a:prstGeom>
          <a:noFill/>
          <a:ln w="9525">
            <a:noFill/>
            <a:miter lim="800000"/>
            <a:headEnd/>
            <a:tailEnd/>
          </a:ln>
        </p:spPr>
        <p:txBody>
          <a:bodyPr vert="horz" wrap="square" lIns="91427" tIns="45713" rIns="91427" bIns="45713" numCol="1" anchor="t" anchorCtr="0" compatLnSpc="1">
            <a:prstTxWarp prst="textNoShape">
              <a:avLst/>
            </a:prstTxWarp>
          </a:bodyPr>
          <a:lstStyle>
            <a:lvl1pPr algn="r" defTabSz="903288">
              <a:defRPr sz="1200">
                <a:latin typeface="Calibri" pitchFamily="34" charset="0"/>
              </a:defRPr>
            </a:lvl1pPr>
          </a:lstStyle>
          <a:p>
            <a:endParaRPr lang="ru-RU"/>
          </a:p>
        </p:txBody>
      </p:sp>
      <p:sp>
        <p:nvSpPr>
          <p:cNvPr id="4" name="Нижний колонтитул 3"/>
          <p:cNvSpPr>
            <a:spLocks noGrp="1"/>
          </p:cNvSpPr>
          <p:nvPr>
            <p:ph type="ftr" sz="quarter" idx="2"/>
          </p:nvPr>
        </p:nvSpPr>
        <p:spPr bwMode="auto">
          <a:xfrm>
            <a:off x="0" y="6421438"/>
            <a:ext cx="4310063" cy="339725"/>
          </a:xfrm>
          <a:prstGeom prst="rect">
            <a:avLst/>
          </a:prstGeom>
          <a:noFill/>
          <a:ln w="9525">
            <a:noFill/>
            <a:miter lim="800000"/>
            <a:headEnd/>
            <a:tailEnd/>
          </a:ln>
        </p:spPr>
        <p:txBody>
          <a:bodyPr vert="horz" wrap="square" lIns="91427" tIns="45713" rIns="91427" bIns="45713" numCol="1" anchor="b" anchorCtr="0" compatLnSpc="1">
            <a:prstTxWarp prst="textNoShape">
              <a:avLst/>
            </a:prstTxWarp>
          </a:bodyPr>
          <a:lstStyle>
            <a:lvl1pPr defTabSz="903288">
              <a:defRPr sz="1200">
                <a:latin typeface="Calibri" pitchFamily="34" charset="0"/>
              </a:defRPr>
            </a:lvl1pPr>
          </a:lstStyle>
          <a:p>
            <a:endParaRPr lang="ru-RU"/>
          </a:p>
        </p:txBody>
      </p:sp>
      <p:sp>
        <p:nvSpPr>
          <p:cNvPr id="5" name="Номер слайда 4"/>
          <p:cNvSpPr>
            <a:spLocks noGrp="1"/>
          </p:cNvSpPr>
          <p:nvPr>
            <p:ph type="sldNum" sz="quarter" idx="3"/>
          </p:nvPr>
        </p:nvSpPr>
        <p:spPr bwMode="auto">
          <a:xfrm>
            <a:off x="5630863" y="6421438"/>
            <a:ext cx="4310062" cy="339725"/>
          </a:xfrm>
          <a:prstGeom prst="rect">
            <a:avLst/>
          </a:prstGeom>
          <a:noFill/>
          <a:ln w="9525">
            <a:noFill/>
            <a:miter lim="800000"/>
            <a:headEnd/>
            <a:tailEnd/>
          </a:ln>
        </p:spPr>
        <p:txBody>
          <a:bodyPr vert="horz" wrap="square" lIns="91427" tIns="45713" rIns="91427" bIns="45713" numCol="1" anchor="b" anchorCtr="0" compatLnSpc="1">
            <a:prstTxWarp prst="textNoShape">
              <a:avLst/>
            </a:prstTxWarp>
          </a:bodyPr>
          <a:lstStyle>
            <a:lvl1pPr algn="r" defTabSz="903288">
              <a:defRPr sz="1200">
                <a:latin typeface="Calibri" pitchFamily="34" charset="0"/>
              </a:defRPr>
            </a:lvl1pPr>
          </a:lstStyle>
          <a:p>
            <a:fld id="{8D4A09F8-E014-4031-9337-C2A23CC8F0BE}" type="slidenum">
              <a:rPr lang="ru-RU"/>
              <a:pPr/>
              <a:t>‹#›</a:t>
            </a:fld>
            <a:endParaRPr lang="ru-RU"/>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bwMode="auto">
          <a:xfrm>
            <a:off x="0" y="0"/>
            <a:ext cx="4310063" cy="339725"/>
          </a:xfrm>
          <a:prstGeom prst="rect">
            <a:avLst/>
          </a:prstGeom>
          <a:noFill/>
          <a:ln w="9525">
            <a:noFill/>
            <a:miter lim="800000"/>
            <a:headEnd/>
            <a:tailEnd/>
          </a:ln>
        </p:spPr>
        <p:txBody>
          <a:bodyPr vert="horz" wrap="square" lIns="91427" tIns="45713" rIns="91427" bIns="45713" numCol="1" anchor="t" anchorCtr="0" compatLnSpc="1">
            <a:prstTxWarp prst="textNoShape">
              <a:avLst/>
            </a:prstTxWarp>
          </a:bodyPr>
          <a:lstStyle>
            <a:lvl1pPr defTabSz="903288">
              <a:defRPr sz="1200">
                <a:latin typeface="Calibri" pitchFamily="34" charset="0"/>
              </a:defRPr>
            </a:lvl1pPr>
          </a:lstStyle>
          <a:p>
            <a:endParaRPr lang="ru-RU"/>
          </a:p>
        </p:txBody>
      </p:sp>
      <p:sp>
        <p:nvSpPr>
          <p:cNvPr id="3" name="Дата 2"/>
          <p:cNvSpPr>
            <a:spLocks noGrp="1"/>
          </p:cNvSpPr>
          <p:nvPr>
            <p:ph type="dt" idx="1"/>
          </p:nvPr>
        </p:nvSpPr>
        <p:spPr bwMode="auto">
          <a:xfrm>
            <a:off x="5630863" y="0"/>
            <a:ext cx="4310062" cy="339725"/>
          </a:xfrm>
          <a:prstGeom prst="rect">
            <a:avLst/>
          </a:prstGeom>
          <a:noFill/>
          <a:ln w="9525">
            <a:noFill/>
            <a:miter lim="800000"/>
            <a:headEnd/>
            <a:tailEnd/>
          </a:ln>
        </p:spPr>
        <p:txBody>
          <a:bodyPr vert="horz" wrap="square" lIns="91427" tIns="45713" rIns="91427" bIns="45713" numCol="1" anchor="t" anchorCtr="0" compatLnSpc="1">
            <a:prstTxWarp prst="textNoShape">
              <a:avLst/>
            </a:prstTxWarp>
          </a:bodyPr>
          <a:lstStyle>
            <a:lvl1pPr algn="r" defTabSz="903288">
              <a:defRPr sz="1200">
                <a:latin typeface="Calibri" pitchFamily="34" charset="0"/>
              </a:defRPr>
            </a:lvl1pPr>
          </a:lstStyle>
          <a:p>
            <a:endParaRPr lang="ru-RU"/>
          </a:p>
        </p:txBody>
      </p:sp>
      <p:sp>
        <p:nvSpPr>
          <p:cNvPr id="4" name="Образ слайда 3"/>
          <p:cNvSpPr>
            <a:spLocks noGrp="1" noRot="1" noChangeAspect="1"/>
          </p:cNvSpPr>
          <p:nvPr>
            <p:ph type="sldImg" idx="2"/>
          </p:nvPr>
        </p:nvSpPr>
        <p:spPr>
          <a:xfrm>
            <a:off x="2941638" y="844550"/>
            <a:ext cx="4057650" cy="2282825"/>
          </a:xfrm>
          <a:prstGeom prst="rect">
            <a:avLst/>
          </a:prstGeom>
          <a:noFill/>
          <a:ln w="12700">
            <a:solidFill>
              <a:prstClr val="black"/>
            </a:solidFill>
          </a:ln>
        </p:spPr>
        <p:txBody>
          <a:bodyPr vert="horz" lIns="92556" tIns="46278" rIns="92556" bIns="46278" rtlCol="0" anchor="ctr"/>
          <a:lstStyle/>
          <a:p>
            <a:pPr lvl="0"/>
            <a:endParaRPr lang="ru-RU" noProof="0"/>
          </a:p>
        </p:txBody>
      </p:sp>
      <p:sp>
        <p:nvSpPr>
          <p:cNvPr id="5" name="Заметки 4"/>
          <p:cNvSpPr>
            <a:spLocks noGrp="1"/>
          </p:cNvSpPr>
          <p:nvPr>
            <p:ph type="body" sz="quarter" idx="3"/>
          </p:nvPr>
        </p:nvSpPr>
        <p:spPr bwMode="auto">
          <a:xfrm>
            <a:off x="993775" y="3254375"/>
            <a:ext cx="7954963" cy="2662238"/>
          </a:xfrm>
          <a:prstGeom prst="rect">
            <a:avLst/>
          </a:prstGeom>
          <a:noFill/>
          <a:ln w="9525">
            <a:noFill/>
            <a:miter lim="800000"/>
            <a:headEnd/>
            <a:tailEnd/>
          </a:ln>
        </p:spPr>
        <p:txBody>
          <a:bodyPr vert="horz" wrap="square" lIns="91427" tIns="45713" rIns="91427" bIns="45713"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bwMode="auto">
          <a:xfrm>
            <a:off x="0" y="6421438"/>
            <a:ext cx="4310063" cy="339725"/>
          </a:xfrm>
          <a:prstGeom prst="rect">
            <a:avLst/>
          </a:prstGeom>
          <a:noFill/>
          <a:ln w="9525">
            <a:noFill/>
            <a:miter lim="800000"/>
            <a:headEnd/>
            <a:tailEnd/>
          </a:ln>
        </p:spPr>
        <p:txBody>
          <a:bodyPr vert="horz" wrap="square" lIns="91427" tIns="45713" rIns="91427" bIns="45713" numCol="1" anchor="b" anchorCtr="0" compatLnSpc="1">
            <a:prstTxWarp prst="textNoShape">
              <a:avLst/>
            </a:prstTxWarp>
          </a:bodyPr>
          <a:lstStyle>
            <a:lvl1pPr defTabSz="903288">
              <a:defRPr sz="1200">
                <a:latin typeface="Calibri" pitchFamily="34" charset="0"/>
              </a:defRPr>
            </a:lvl1pPr>
          </a:lstStyle>
          <a:p>
            <a:endParaRPr lang="ru-RU"/>
          </a:p>
        </p:txBody>
      </p:sp>
      <p:sp>
        <p:nvSpPr>
          <p:cNvPr id="7" name="Номер слайда 6"/>
          <p:cNvSpPr>
            <a:spLocks noGrp="1"/>
          </p:cNvSpPr>
          <p:nvPr>
            <p:ph type="sldNum" sz="quarter" idx="5"/>
          </p:nvPr>
        </p:nvSpPr>
        <p:spPr bwMode="auto">
          <a:xfrm>
            <a:off x="5630863" y="6421438"/>
            <a:ext cx="4310062" cy="339725"/>
          </a:xfrm>
          <a:prstGeom prst="rect">
            <a:avLst/>
          </a:prstGeom>
          <a:noFill/>
          <a:ln w="9525">
            <a:noFill/>
            <a:miter lim="800000"/>
            <a:headEnd/>
            <a:tailEnd/>
          </a:ln>
        </p:spPr>
        <p:txBody>
          <a:bodyPr vert="horz" wrap="square" lIns="91427" tIns="45713" rIns="91427" bIns="45713" numCol="1" anchor="b" anchorCtr="0" compatLnSpc="1">
            <a:prstTxWarp prst="textNoShape">
              <a:avLst/>
            </a:prstTxWarp>
          </a:bodyPr>
          <a:lstStyle>
            <a:lvl1pPr algn="r" defTabSz="903288">
              <a:defRPr sz="1200">
                <a:latin typeface="Calibri" pitchFamily="34" charset="0"/>
              </a:defRPr>
            </a:lvl1pPr>
          </a:lstStyle>
          <a:p>
            <a:fld id="{5846E6D1-271A-425F-982E-8837FF6A7C52}" type="slidenum">
              <a:rPr lang="ru-RU"/>
              <a:pPr/>
              <a:t>‹#›</a:t>
            </a:fld>
            <a:endParaRPr lang="ru-RU"/>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Образ слайда 1"/>
          <p:cNvSpPr>
            <a:spLocks noGrp="1" noRot="1" noChangeAspect="1"/>
          </p:cNvSpPr>
          <p:nvPr>
            <p:ph type="sldImg"/>
          </p:nvPr>
        </p:nvSpPr>
        <p:spPr bwMode="auto">
          <a:noFill/>
          <a:ln>
            <a:solidFill>
              <a:srgbClr val="000000"/>
            </a:solidFill>
            <a:miter lim="800000"/>
            <a:headEnd/>
            <a:tailEnd/>
          </a:ln>
        </p:spPr>
      </p:sp>
      <p:sp>
        <p:nvSpPr>
          <p:cNvPr id="46082" name="Заметки 2"/>
          <p:cNvSpPr>
            <a:spLocks noGrp="1"/>
          </p:cNvSpPr>
          <p:nvPr>
            <p:ph type="body" idx="1"/>
          </p:nvPr>
        </p:nvSpPr>
        <p:spPr/>
        <p:txBody>
          <a:bodyPr/>
          <a:lstStyle/>
          <a:p>
            <a:pPr eaLnBrk="1" hangingPunct="1">
              <a:spcBef>
                <a:spcPct val="0"/>
              </a:spcBef>
            </a:pPr>
            <a:endParaRPr lang="ru-RU" smtClean="0"/>
          </a:p>
        </p:txBody>
      </p:sp>
      <p:sp>
        <p:nvSpPr>
          <p:cNvPr id="5" name="Дата 4"/>
          <p:cNvSpPr>
            <a:spLocks noGrp="1"/>
          </p:cNvSpPr>
          <p:nvPr>
            <p:ph type="dt" sz="quarter" idx="1"/>
          </p:nvPr>
        </p:nvSpPr>
        <p:spPr>
          <a:noFill/>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Образ слайда 1"/>
          <p:cNvSpPr>
            <a:spLocks noGrp="1" noRot="1" noChangeAspect="1"/>
          </p:cNvSpPr>
          <p:nvPr>
            <p:ph type="sldImg"/>
          </p:nvPr>
        </p:nvSpPr>
        <p:spPr bwMode="auto">
          <a:noFill/>
          <a:ln>
            <a:solidFill>
              <a:srgbClr val="000000"/>
            </a:solidFill>
            <a:miter lim="800000"/>
            <a:headEnd/>
            <a:tailEnd/>
          </a:ln>
        </p:spPr>
      </p:sp>
      <p:sp>
        <p:nvSpPr>
          <p:cNvPr id="48130" name="Заметки 2"/>
          <p:cNvSpPr>
            <a:spLocks noGrp="1"/>
          </p:cNvSpPr>
          <p:nvPr>
            <p:ph type="body" idx="1"/>
          </p:nvPr>
        </p:nvSpPr>
        <p:spPr/>
        <p:txBody>
          <a:bodyPr/>
          <a:lstStyle/>
          <a:p>
            <a:pPr eaLnBrk="1" hangingPunct="1">
              <a:spcBef>
                <a:spcPct val="0"/>
              </a:spcBef>
            </a:pPr>
            <a:endParaRPr lang="ru-RU" smtClean="0"/>
          </a:p>
        </p:txBody>
      </p:sp>
      <p:sp>
        <p:nvSpPr>
          <p:cNvPr id="5" name="Дата 4"/>
          <p:cNvSpPr>
            <a:spLocks noGrp="1"/>
          </p:cNvSpPr>
          <p:nvPr>
            <p:ph type="dt" sz="quarter" idx="1"/>
          </p:nvPr>
        </p:nvSpPr>
        <p:spPr>
          <a:noFill/>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Образ слайда 1"/>
          <p:cNvSpPr>
            <a:spLocks noGrp="1" noRot="1" noChangeAspect="1"/>
          </p:cNvSpPr>
          <p:nvPr>
            <p:ph type="sldImg"/>
          </p:nvPr>
        </p:nvSpPr>
        <p:spPr bwMode="auto">
          <a:noFill/>
          <a:ln>
            <a:solidFill>
              <a:srgbClr val="000000"/>
            </a:solidFill>
            <a:miter lim="800000"/>
            <a:headEnd/>
            <a:tailEnd/>
          </a:ln>
        </p:spPr>
      </p:sp>
      <p:sp>
        <p:nvSpPr>
          <p:cNvPr id="50178" name="Заметки 2"/>
          <p:cNvSpPr>
            <a:spLocks noGrp="1"/>
          </p:cNvSpPr>
          <p:nvPr>
            <p:ph type="body" idx="1"/>
          </p:nvPr>
        </p:nvSpPr>
        <p:spPr/>
        <p:txBody>
          <a:bodyPr/>
          <a:lstStyle/>
          <a:p>
            <a:pPr eaLnBrk="1" hangingPunct="1">
              <a:spcBef>
                <a:spcPct val="0"/>
              </a:spcBef>
            </a:pPr>
            <a:endParaRPr lang="ru-RU" smtClean="0"/>
          </a:p>
        </p:txBody>
      </p:sp>
      <p:sp>
        <p:nvSpPr>
          <p:cNvPr id="5" name="Дата 4"/>
          <p:cNvSpPr>
            <a:spLocks noGrp="1"/>
          </p:cNvSpPr>
          <p:nvPr>
            <p:ph type="dt" sz="quarter" idx="1"/>
          </p:nvPr>
        </p:nvSpPr>
        <p:spPr>
          <a:noFill/>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Образ слайда 1"/>
          <p:cNvSpPr>
            <a:spLocks noGrp="1" noRot="1" noChangeAspect="1"/>
          </p:cNvSpPr>
          <p:nvPr>
            <p:ph type="sldImg"/>
          </p:nvPr>
        </p:nvSpPr>
        <p:spPr bwMode="auto">
          <a:noFill/>
          <a:ln>
            <a:solidFill>
              <a:srgbClr val="000000"/>
            </a:solidFill>
            <a:miter lim="800000"/>
            <a:headEnd/>
            <a:tailEnd/>
          </a:ln>
        </p:spPr>
      </p:sp>
      <p:sp>
        <p:nvSpPr>
          <p:cNvPr id="52226" name="Заметки 2"/>
          <p:cNvSpPr>
            <a:spLocks noGrp="1"/>
          </p:cNvSpPr>
          <p:nvPr>
            <p:ph type="body" idx="1"/>
          </p:nvPr>
        </p:nvSpPr>
        <p:spPr/>
        <p:txBody>
          <a:bodyPr/>
          <a:lstStyle/>
          <a:p>
            <a:pPr eaLnBrk="1" hangingPunct="1">
              <a:spcBef>
                <a:spcPct val="0"/>
              </a:spcBef>
            </a:pPr>
            <a:endParaRPr lang="ru-RU" smtClean="0"/>
          </a:p>
        </p:txBody>
      </p:sp>
      <p:sp>
        <p:nvSpPr>
          <p:cNvPr id="5" name="Дата 4"/>
          <p:cNvSpPr>
            <a:spLocks noGrp="1"/>
          </p:cNvSpPr>
          <p:nvPr>
            <p:ph type="dt" sz="quarter" idx="1"/>
          </p:nvPr>
        </p:nvSpPr>
        <p:spPr>
          <a:noFill/>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18393E2-1F6B-4C95-87B6-12C696B5505D}" type="datetime1">
              <a:rPr lang="ru-RU"/>
              <a:pPr>
                <a:defRPr/>
              </a:pPr>
              <a:t>11.02.2018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83BAABD-B00C-4147-AAC6-7BF41756A0D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CEDF05D-8A9B-4299-89B5-73029C39D7A1}" type="datetime1">
              <a:rPr lang="ru-RU"/>
              <a:pPr>
                <a:defRPr/>
              </a:pPr>
              <a:t>11.02.2018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739BD21-8720-44D4-A1B1-172FE815F98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4131E84-304C-430A-8F16-94DAA13863C0}" type="datetime1">
              <a:rPr lang="ru-RU"/>
              <a:pPr>
                <a:defRPr/>
              </a:pPr>
              <a:t>11.02.2018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39677B9-94CC-4A7B-B9A7-0DCD0A7303BA}"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4A657E3-4D4E-4A7B-AC8D-BE1BE659BF5B}" type="datetime1">
              <a:rPr lang="ru-RU"/>
              <a:pPr>
                <a:defRPr/>
              </a:pPr>
              <a:t>11.02.2018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F8DD625-B9FE-4575-87FC-02EB5C2A330D}"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220130B-EC70-4F44-84BB-FFE0AE5B851E}" type="datetime1">
              <a:rPr lang="ru-RU"/>
              <a:pPr>
                <a:defRPr/>
              </a:pPr>
              <a:t>11.02.2018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D759CBC-CAC9-4AEE-A5C6-4EA74C96A8D4}"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43DAD63-74B4-4813-9BD4-29FC6A38644A}" type="datetime1">
              <a:rPr lang="ru-RU"/>
              <a:pPr>
                <a:defRPr/>
              </a:pPr>
              <a:t>11.02.2018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8704F2C-43F5-41E3-BDD3-9D0514BC94A4}"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489681D-0404-4287-9393-10CD2421921C}" type="datetime1">
              <a:rPr lang="ru-RU"/>
              <a:pPr>
                <a:defRPr/>
              </a:pPr>
              <a:t>11.02.2018</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D645C49-11AC-4D8F-B319-84FABA07F8CB}"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25E258F-B9BB-473E-8A46-D07B0EEA8A21}" type="datetime1">
              <a:rPr lang="ru-RU"/>
              <a:pPr>
                <a:defRPr/>
              </a:pPr>
              <a:t>11.02.2018</a:t>
            </a:fld>
            <a:endParaRPr lang="ru-RU"/>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ru-RU"/>
          </a:p>
        </p:txBody>
      </p:sp>
      <p:sp>
        <p:nvSpPr>
          <p:cNvPr id="9" name="Номер слайда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E71F3AC-C7FA-4130-AC1B-072823DF7819}"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E8BE09A-444B-41FF-846F-D0A97057FEDA}" type="datetime1">
              <a:rPr lang="ru-RU"/>
              <a:pPr>
                <a:defRPr/>
              </a:pPr>
              <a:t>11.02.2018</a:t>
            </a:fld>
            <a:endParaRPr lang="ru-RU"/>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ru-RU"/>
          </a:p>
        </p:txBody>
      </p:sp>
      <p:sp>
        <p:nvSpPr>
          <p:cNvPr id="5" name="Номер слайда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1B5AFB5-12EB-4320-9640-FC851D7E8A7F}"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164D265-6E26-468B-A633-818BFF8454A2}" type="datetime1">
              <a:rPr lang="ru-RU"/>
              <a:pPr>
                <a:defRPr/>
              </a:pPr>
              <a:t>11.02.2018</a:t>
            </a:fld>
            <a:endParaRPr lang="ru-RU"/>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ru-RU"/>
          </a:p>
        </p:txBody>
      </p:sp>
      <p:sp>
        <p:nvSpPr>
          <p:cNvPr id="4" name="Номер слайда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9ED1F36-7BBB-4752-A6AD-35DEB1703A8E}"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C8AFCC9-39BD-481A-9CEC-B51AD8DFBE94}" type="datetime1">
              <a:rPr lang="ru-RU"/>
              <a:pPr>
                <a:defRPr/>
              </a:pPr>
              <a:t>11.02.2018</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C687BF7-1258-4375-8F4B-26058254014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9A82059-865D-4047-80F6-FB505E54B85E}" type="datetime1">
              <a:rPr lang="ru-RU"/>
              <a:pPr>
                <a:defRPr/>
              </a:pPr>
              <a:t>11.02.2018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C2E9B5C-3D5C-4980-BA9A-A34CB8FBBF3E}"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C027E13-595C-4D04-9034-40924C5E0199}" type="datetime1">
              <a:rPr lang="ru-RU"/>
              <a:pPr>
                <a:defRPr/>
              </a:pPr>
              <a:t>11.02.2018</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B52612A-BFE7-4948-83DA-1AE7DE7C1397}"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F5E520D-0B75-49CA-90E4-6BB6A882E9CF}" type="datetime1">
              <a:rPr lang="ru-RU"/>
              <a:pPr>
                <a:defRPr/>
              </a:pPr>
              <a:t>11.02.2018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97DF65E-E740-40EB-AD9D-C9B88C410D3E}"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7C45705-5893-4C83-A26E-A77C35003F54}" type="datetime1">
              <a:rPr lang="ru-RU"/>
              <a:pPr>
                <a:defRPr/>
              </a:pPr>
              <a:t>11.02.2018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50C999D-11A4-4F84-9261-0C0EA8A1DBD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937EF95-A8C6-4E7C-A454-7E4A5BB53BB6}" type="datetime1">
              <a:rPr lang="ru-RU"/>
              <a:pPr>
                <a:defRPr/>
              </a:pPr>
              <a:t>11.02.2018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A61F818-0303-4138-86BF-304620AFB40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ADCF2CA-7DBF-48F8-92A0-4E2F2949D271}" type="datetime1">
              <a:rPr lang="ru-RU"/>
              <a:pPr>
                <a:defRPr/>
              </a:pPr>
              <a:t>11.02.2018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A82EF64-FDFF-4941-9FC3-BB96C4E799F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360B518-4752-47F8-93CA-A1618E53D015}" type="datetime1">
              <a:rPr lang="ru-RU"/>
              <a:pPr>
                <a:defRPr/>
              </a:pPr>
              <a:t>11.02.2018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625B437-F98C-4501-9E54-40DD5B5384C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A125908-A8CE-4F13-A147-1B4299779215}" type="datetime1">
              <a:rPr lang="ru-RU"/>
              <a:pPr>
                <a:defRPr/>
              </a:pPr>
              <a:t>11.02.2018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5CAC504-BA03-473B-ACC4-6DDA016B809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BA0395B-725D-47B3-A394-7304A8B27B6D}" type="datetime1">
              <a:rPr lang="ru-RU"/>
              <a:pPr>
                <a:defRPr/>
              </a:pPr>
              <a:t>11.02.2018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850808B-8230-4D9E-BBAE-2B3A94D4BD4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F4427A3-72F1-44B7-B7F5-BCFFD28EEBA7}" type="datetime1">
              <a:rPr lang="ru-RU"/>
              <a:pPr>
                <a:defRPr/>
              </a:pPr>
              <a:t>11.02.2018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4561C4E-355D-46EE-81E1-64437CE9A14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258B0DD-98C1-4F55-AADF-672BBC3E259A}" type="datetime1">
              <a:rPr lang="ru-RU"/>
              <a:pPr>
                <a:defRPr/>
              </a:pPr>
              <a:t>11.02.2018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3D37C20-14DA-4691-BA8E-645EFE88EA0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314" name="Заголовок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315" name="Текст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7BE1C53D-6190-4229-A64D-F69F0F466D7A}" type="datetime1">
              <a:rPr lang="ru-RU"/>
              <a:pPr>
                <a:defRPr/>
              </a:pPr>
              <a:t>11.02.2018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45BE09D3-F071-4B62-8FE6-9E1D3F0B214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63" r:id="rId1"/>
    <p:sldLayoutId id="2147483762" r:id="rId2"/>
    <p:sldLayoutId id="2147483761" r:id="rId3"/>
    <p:sldLayoutId id="2147483760" r:id="rId4"/>
    <p:sldLayoutId id="2147483759" r:id="rId5"/>
    <p:sldLayoutId id="2147483758" r:id="rId6"/>
    <p:sldLayoutId id="2147483757" r:id="rId7"/>
    <p:sldLayoutId id="2147483756" r:id="rId8"/>
    <p:sldLayoutId id="2147483755" r:id="rId9"/>
    <p:sldLayoutId id="2147483754" r:id="rId10"/>
    <p:sldLayoutId id="2147483753"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602" name="Заголовок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5603" name="Текст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3C570C20-630A-4CD9-AA0D-BF68A35C4DE1}" type="datetime1">
              <a:rPr lang="ru-RU"/>
              <a:pPr>
                <a:defRPr/>
              </a:pPr>
              <a:t>11.02.2018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5BC3FB6A-6647-4001-A7AA-4F722903C26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fms.k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51177" y="1855689"/>
            <a:ext cx="6024282" cy="4821948"/>
          </a:xfrm>
        </p:spPr>
        <p:txBody>
          <a:bodyPr/>
          <a:lstStyle/>
          <a:p>
            <a:pPr marL="0" indent="0" algn="just">
              <a:buNone/>
            </a:pPr>
            <a:r>
              <a:rPr lang="ru-RU" sz="2300" dirty="0" smtClean="0">
                <a:solidFill>
                  <a:schemeClr val="accent1">
                    <a:lumMod val="50000"/>
                  </a:schemeClr>
                </a:solidFill>
                <a:latin typeface="Arial" pitchFamily="34" charset="0"/>
                <a:cs typeface="Arial" pitchFamily="34" charset="0"/>
              </a:rPr>
              <a:t>   </a:t>
            </a:r>
            <a:r>
              <a:rPr lang="ru-RU" sz="2300" dirty="0" err="1" smtClean="0">
                <a:solidFill>
                  <a:schemeClr val="accent1">
                    <a:lumMod val="50000"/>
                  </a:schemeClr>
                </a:solidFill>
                <a:latin typeface="Arial" pitchFamily="34" charset="0"/>
                <a:cs typeface="Arial" pitchFamily="34" charset="0"/>
              </a:rPr>
              <a:t>Денсаулық саласында</a:t>
            </a:r>
            <a:r>
              <a:rPr lang="ru-RU" sz="2300" dirty="0" smtClean="0">
                <a:solidFill>
                  <a:schemeClr val="accent1">
                    <a:lumMod val="50000"/>
                  </a:schemeClr>
                </a:solidFill>
                <a:latin typeface="Arial" pitchFamily="34" charset="0"/>
                <a:cs typeface="Arial" pitchFamily="34" charset="0"/>
              </a:rPr>
              <a:t> «</a:t>
            </a:r>
            <a:r>
              <a:rPr lang="ru-RU" sz="2300" dirty="0" err="1" smtClean="0">
                <a:solidFill>
                  <a:schemeClr val="accent1">
                    <a:lumMod val="50000"/>
                  </a:schemeClr>
                </a:solidFill>
                <a:latin typeface="Arial" pitchFamily="34" charset="0"/>
                <a:cs typeface="Arial" pitchFamily="34" charset="0"/>
              </a:rPr>
              <a:t>Міндетті</a:t>
            </a:r>
            <a:r>
              <a:rPr lang="ru-RU" sz="2300" dirty="0" smtClean="0">
                <a:solidFill>
                  <a:schemeClr val="accent1">
                    <a:lumMod val="50000"/>
                  </a:schemeClr>
                </a:solidFill>
                <a:latin typeface="Arial" pitchFamily="34" charset="0"/>
                <a:cs typeface="Arial" pitchFamily="34" charset="0"/>
              </a:rPr>
              <a:t> </a:t>
            </a:r>
            <a:r>
              <a:rPr lang="ru-RU" sz="2300" dirty="0" err="1" smtClean="0">
                <a:solidFill>
                  <a:schemeClr val="accent1">
                    <a:lumMod val="50000"/>
                  </a:schemeClr>
                </a:solidFill>
                <a:latin typeface="Arial" pitchFamily="34" charset="0"/>
                <a:cs typeface="Arial" pitchFamily="34" charset="0"/>
              </a:rPr>
              <a:t>медициналық сақтандыру жүйесі» </a:t>
            </a:r>
            <a:r>
              <a:rPr lang="ru-RU" sz="2300" dirty="0" smtClean="0">
                <a:solidFill>
                  <a:schemeClr val="accent1">
                    <a:lumMod val="50000"/>
                  </a:schemeClr>
                </a:solidFill>
                <a:latin typeface="Arial" pitchFamily="34" charset="0"/>
                <a:cs typeface="Arial" pitchFamily="34" charset="0"/>
              </a:rPr>
              <a:t>(МӘМС) </a:t>
            </a:r>
            <a:r>
              <a:rPr lang="ru-RU" sz="2300" dirty="0" err="1" smtClean="0">
                <a:solidFill>
                  <a:schemeClr val="accent1">
                    <a:lumMod val="50000"/>
                  </a:schemeClr>
                </a:solidFill>
                <a:latin typeface="Arial" pitchFamily="34" charset="0"/>
                <a:cs typeface="Arial" pitchFamily="34" charset="0"/>
              </a:rPr>
              <a:t>кезең-кезеңмен енгізіледі</a:t>
            </a:r>
            <a:r>
              <a:rPr lang="ru-RU" sz="2300" dirty="0" smtClean="0">
                <a:solidFill>
                  <a:schemeClr val="accent1">
                    <a:lumMod val="50000"/>
                  </a:schemeClr>
                </a:solidFill>
                <a:latin typeface="Arial" pitchFamily="34" charset="0"/>
                <a:cs typeface="Arial" pitchFamily="34" charset="0"/>
              </a:rPr>
              <a:t>. </a:t>
            </a:r>
            <a:r>
              <a:rPr lang="ru-RU" sz="2300" dirty="0" err="1" smtClean="0">
                <a:solidFill>
                  <a:schemeClr val="accent1">
                    <a:lumMod val="50000"/>
                  </a:schemeClr>
                </a:solidFill>
                <a:latin typeface="Arial" pitchFamily="34" charset="0"/>
                <a:cs typeface="Arial" pitchFamily="34" charset="0"/>
              </a:rPr>
              <a:t>Денсаулыққа мемлекет</a:t>
            </a:r>
            <a:r>
              <a:rPr lang="ru-RU" sz="2300" dirty="0" smtClean="0">
                <a:solidFill>
                  <a:schemeClr val="accent1">
                    <a:lumMod val="50000"/>
                  </a:schemeClr>
                </a:solidFill>
                <a:latin typeface="Arial" pitchFamily="34" charset="0"/>
                <a:cs typeface="Arial" pitchFamily="34" charset="0"/>
              </a:rPr>
              <a:t>, </a:t>
            </a:r>
            <a:r>
              <a:rPr lang="ru-RU" sz="2300" dirty="0" err="1" smtClean="0">
                <a:solidFill>
                  <a:schemeClr val="accent1">
                    <a:lumMod val="50000"/>
                  </a:schemeClr>
                </a:solidFill>
                <a:latin typeface="Arial" pitchFamily="34" charset="0"/>
                <a:cs typeface="Arial" pitchFamily="34" charset="0"/>
              </a:rPr>
              <a:t>жұмыс беруші</a:t>
            </a:r>
            <a:r>
              <a:rPr lang="ru-RU" sz="2300" dirty="0" smtClean="0">
                <a:solidFill>
                  <a:schemeClr val="accent1">
                    <a:lumMod val="50000"/>
                  </a:schemeClr>
                </a:solidFill>
                <a:latin typeface="Arial" pitchFamily="34" charset="0"/>
                <a:cs typeface="Arial" pitchFamily="34" charset="0"/>
              </a:rPr>
              <a:t> </a:t>
            </a:r>
            <a:r>
              <a:rPr lang="ru-RU" sz="2300" dirty="0" err="1" smtClean="0">
                <a:solidFill>
                  <a:schemeClr val="accent1">
                    <a:lumMod val="50000"/>
                  </a:schemeClr>
                </a:solidFill>
                <a:latin typeface="Arial" pitchFamily="34" charset="0"/>
                <a:cs typeface="Arial" pitchFamily="34" charset="0"/>
              </a:rPr>
              <a:t>және әрбір азамат</a:t>
            </a:r>
            <a:r>
              <a:rPr lang="ru-RU" sz="2300" dirty="0" smtClean="0">
                <a:solidFill>
                  <a:schemeClr val="accent1">
                    <a:lumMod val="50000"/>
                  </a:schemeClr>
                </a:solidFill>
                <a:latin typeface="Arial" pitchFamily="34" charset="0"/>
                <a:cs typeface="Arial" pitchFamily="34" charset="0"/>
              </a:rPr>
              <a:t> </a:t>
            </a:r>
            <a:r>
              <a:rPr lang="ru-RU" sz="2300" dirty="0" err="1" smtClean="0">
                <a:solidFill>
                  <a:schemeClr val="accent1">
                    <a:lumMod val="50000"/>
                  </a:schemeClr>
                </a:solidFill>
                <a:latin typeface="Arial" pitchFamily="34" charset="0"/>
                <a:cs typeface="Arial" pitchFamily="34" charset="0"/>
              </a:rPr>
              <a:t>арасындағы жауапкершілікті</a:t>
            </a:r>
            <a:r>
              <a:rPr lang="ru-RU" sz="2300" dirty="0" smtClean="0">
                <a:solidFill>
                  <a:schemeClr val="accent1">
                    <a:lumMod val="50000"/>
                  </a:schemeClr>
                </a:solidFill>
                <a:latin typeface="Arial" pitchFamily="34" charset="0"/>
                <a:cs typeface="Arial" pitchFamily="34" charset="0"/>
              </a:rPr>
              <a:t> </a:t>
            </a:r>
            <a:r>
              <a:rPr lang="ru-RU" sz="2300" dirty="0" err="1" smtClean="0">
                <a:solidFill>
                  <a:schemeClr val="accent1">
                    <a:lumMod val="50000"/>
                  </a:schemeClr>
                </a:solidFill>
                <a:latin typeface="Arial" pitchFamily="34" charset="0"/>
                <a:cs typeface="Arial" pitchFamily="34" charset="0"/>
              </a:rPr>
              <a:t>нығайту.</a:t>
            </a:r>
            <a:endParaRPr lang="ru-RU" sz="2300" dirty="0" smtClean="0">
              <a:solidFill>
                <a:schemeClr val="accent1">
                  <a:lumMod val="50000"/>
                </a:schemeClr>
              </a:solidFill>
              <a:latin typeface="Arial" pitchFamily="34" charset="0"/>
              <a:cs typeface="Arial" pitchFamily="34" charset="0"/>
            </a:endParaRPr>
          </a:p>
          <a:p>
            <a:pPr marL="0" indent="0" algn="just">
              <a:buNone/>
            </a:pPr>
            <a:r>
              <a:rPr lang="ru-RU" sz="2300" dirty="0" smtClean="0">
                <a:solidFill>
                  <a:schemeClr val="accent1">
                    <a:lumMod val="50000"/>
                  </a:schemeClr>
                </a:solidFill>
                <a:latin typeface="Arial" pitchFamily="34" charset="0"/>
                <a:cs typeface="Arial" pitchFamily="34" charset="0"/>
              </a:rPr>
              <a:t>МӘМС </a:t>
            </a:r>
            <a:r>
              <a:rPr lang="ru-RU" sz="2300" dirty="0" err="1" smtClean="0">
                <a:solidFill>
                  <a:schemeClr val="accent1">
                    <a:lumMod val="50000"/>
                  </a:schemeClr>
                </a:solidFill>
                <a:latin typeface="Arial" pitchFamily="34" charset="0"/>
                <a:cs typeface="Arial" pitchFamily="34" charset="0"/>
              </a:rPr>
              <a:t>енгізуде</a:t>
            </a:r>
            <a:r>
              <a:rPr lang="ru-RU" sz="2300" dirty="0" smtClean="0">
                <a:solidFill>
                  <a:schemeClr val="accent1">
                    <a:lumMod val="50000"/>
                  </a:schemeClr>
                </a:solidFill>
                <a:latin typeface="Arial" pitchFamily="34" charset="0"/>
                <a:cs typeface="Arial" pitchFamily="34" charset="0"/>
              </a:rPr>
              <a:t> </a:t>
            </a:r>
            <a:r>
              <a:rPr lang="ru-RU" sz="2300" dirty="0" err="1" smtClean="0">
                <a:solidFill>
                  <a:schemeClr val="accent1">
                    <a:lumMod val="50000"/>
                  </a:schemeClr>
                </a:solidFill>
                <a:latin typeface="Arial" pitchFamily="34" charset="0"/>
                <a:cs typeface="Arial" pitchFamily="34" charset="0"/>
              </a:rPr>
              <a:t>күмән туғызбауы керек</a:t>
            </a:r>
            <a:r>
              <a:rPr lang="ru-RU" sz="2300" dirty="0" smtClean="0">
                <a:solidFill>
                  <a:schemeClr val="accent1">
                    <a:lumMod val="50000"/>
                  </a:schemeClr>
                </a:solidFill>
                <a:latin typeface="Arial" pitchFamily="34" charset="0"/>
                <a:cs typeface="Arial" pitchFamily="34" charset="0"/>
              </a:rPr>
              <a:t>.</a:t>
            </a:r>
          </a:p>
          <a:p>
            <a:pPr marL="0" indent="0" algn="r">
              <a:buNone/>
            </a:pPr>
            <a:r>
              <a:rPr lang="ru-RU" sz="1800" i="1" dirty="0" err="1" smtClean="0"/>
              <a:t>Қазақстан Республикасының Президенті</a:t>
            </a:r>
            <a:r>
              <a:rPr lang="ru-RU" sz="1800" i="1" dirty="0" smtClean="0"/>
              <a:t>                                     Н. </a:t>
            </a:r>
            <a:r>
              <a:rPr lang="ru-RU" sz="1800" i="1" dirty="0" err="1" smtClean="0"/>
              <a:t>Назарбаевтың Қазақстан халқына Жолдауы</a:t>
            </a:r>
            <a:r>
              <a:rPr lang="ru-RU" sz="1800" i="1" dirty="0" smtClean="0"/>
              <a:t>.                       2018 </a:t>
            </a:r>
            <a:r>
              <a:rPr lang="ru-RU" sz="1800" i="1" dirty="0" err="1" smtClean="0"/>
              <a:t>жылғы </a:t>
            </a:r>
            <a:r>
              <a:rPr lang="ru-RU" sz="1800" i="1" dirty="0" smtClean="0"/>
              <a:t>10 </a:t>
            </a:r>
            <a:r>
              <a:rPr lang="ru-RU" sz="1800" i="1" dirty="0" err="1" smtClean="0"/>
              <a:t>қаңтар</a:t>
            </a:r>
            <a:r>
              <a:rPr lang="ru-RU" sz="1800" i="1" dirty="0" smtClean="0"/>
              <a:t> </a:t>
            </a:r>
          </a:p>
          <a:p>
            <a:pPr marL="0" indent="0" algn="r">
              <a:buNone/>
            </a:pPr>
            <a:r>
              <a:rPr lang="ru-RU" sz="1800" i="1" dirty="0" err="1" smtClean="0">
                <a:latin typeface="Arial" pitchFamily="34" charset="0"/>
                <a:cs typeface="Arial" pitchFamily="34" charset="0"/>
              </a:rPr>
              <a:t>«</a:t>
            </a:r>
            <a:r>
              <a:rPr lang="ru-RU" sz="1800" b="1" i="1" dirty="0" err="1" smtClean="0"/>
              <a:t>Төртінші өнеркәсіптік </a:t>
            </a:r>
            <a:r>
              <a:rPr lang="ru-RU" sz="1800" b="1" i="1" dirty="0" smtClean="0"/>
              <a:t>революция </a:t>
            </a:r>
            <a:r>
              <a:rPr lang="ru-RU" sz="1800" b="1" i="1" dirty="0" err="1" smtClean="0"/>
              <a:t>жағдайындағы дамудың жаңа мүмкіндіктері</a:t>
            </a:r>
            <a:r>
              <a:rPr lang="ru-RU" sz="1800" b="1" i="1" dirty="0" smtClean="0"/>
              <a:t>»</a:t>
            </a:r>
            <a:endParaRPr lang="ru-RU" sz="1800" i="1" dirty="0">
              <a:effectLst/>
            </a:endParaRPr>
          </a:p>
        </p:txBody>
      </p:sp>
      <p:pic>
        <p:nvPicPr>
          <p:cNvPr id="4" name="Рисунок 3" descr="C:\Documents and Settings\user\Мои документы\Загрузки\Президент.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842241"/>
            <a:ext cx="6051177" cy="4047565"/>
          </a:xfrm>
          <a:prstGeom prst="rect">
            <a:avLst/>
          </a:prstGeom>
          <a:noFill/>
          <a:ln>
            <a:noFill/>
          </a:ln>
        </p:spPr>
      </p:pic>
      <p:sp>
        <p:nvSpPr>
          <p:cNvPr id="5" name="Прямоугольник 4"/>
          <p:cNvSpPr/>
          <p:nvPr/>
        </p:nvSpPr>
        <p:spPr>
          <a:xfrm>
            <a:off x="806824" y="383638"/>
            <a:ext cx="12014218" cy="584775"/>
          </a:xfrm>
          <a:prstGeom prst="rect">
            <a:avLst/>
          </a:prstGeom>
        </p:spPr>
        <p:txBody>
          <a:bodyPr wrap="square">
            <a:spAutoFit/>
          </a:bodyPr>
          <a:lstStyle/>
          <a:p>
            <a:r>
              <a:rPr lang="ru-RU" sz="2800" b="1" u="sng" dirty="0" err="1" smtClean="0">
                <a:solidFill>
                  <a:schemeClr val="accent1">
                    <a:lumMod val="50000"/>
                  </a:schemeClr>
                </a:solidFill>
                <a:latin typeface="Arial" pitchFamily="34" charset="0"/>
                <a:cs typeface="Arial" pitchFamily="34" charset="0"/>
              </a:rPr>
              <a:t>Жетінші</a:t>
            </a:r>
            <a:r>
              <a:rPr lang="ru-RU" sz="2800" b="1" dirty="0" smtClean="0">
                <a:solidFill>
                  <a:schemeClr val="accent1">
                    <a:lumMod val="50000"/>
                  </a:schemeClr>
                </a:solidFill>
                <a:latin typeface="Arial" pitchFamily="34" charset="0"/>
                <a:cs typeface="Arial" pitchFamily="34" charset="0"/>
              </a:rPr>
              <a:t>. </a:t>
            </a:r>
            <a:r>
              <a:rPr lang="ru-RU" sz="2800" b="1" dirty="0" smtClean="0"/>
              <a:t>Адами </a:t>
            </a:r>
            <a:r>
              <a:rPr lang="kk-KZ" sz="2800" b="1" dirty="0" smtClean="0"/>
              <a:t>капиталдың жаңғыру негізі</a:t>
            </a:r>
            <a:r>
              <a:rPr lang="ru-RU" sz="3200" b="1" dirty="0" smtClean="0">
                <a:latin typeface="Arial" pitchFamily="34" charset="0"/>
                <a:cs typeface="Arial" pitchFamily="34" charset="0"/>
              </a:rPr>
              <a:t>.</a:t>
            </a:r>
            <a:endParaRPr lang="ru-RU" sz="3200" dirty="0">
              <a:latin typeface="Arial" pitchFamily="34" charset="0"/>
              <a:cs typeface="Arial" pitchFamily="34" charset="0"/>
            </a:endParaRPr>
          </a:p>
        </p:txBody>
      </p:sp>
      <p:sp>
        <p:nvSpPr>
          <p:cNvPr id="6" name="Прямоугольник 5"/>
          <p:cNvSpPr/>
          <p:nvPr/>
        </p:nvSpPr>
        <p:spPr>
          <a:xfrm>
            <a:off x="685800" y="984878"/>
            <a:ext cx="9722224" cy="461665"/>
          </a:xfrm>
          <a:prstGeom prst="rect">
            <a:avLst/>
          </a:prstGeom>
        </p:spPr>
        <p:txBody>
          <a:bodyPr wrap="square">
            <a:spAutoFit/>
          </a:bodyPr>
          <a:lstStyle/>
          <a:p>
            <a:r>
              <a:rPr lang="ru-RU" sz="2400" b="1" i="1" u="sng" dirty="0" err="1" smtClean="0"/>
              <a:t>Үздік денсаулық сақтау ісі</a:t>
            </a:r>
            <a:r>
              <a:rPr lang="ru-RU" sz="2400" b="1" i="1" u="sng" dirty="0" smtClean="0"/>
              <a:t> </a:t>
            </a:r>
            <a:r>
              <a:rPr lang="ru-RU" sz="2400" b="1" i="1" u="sng" dirty="0" err="1" smtClean="0"/>
              <a:t>және дені</a:t>
            </a:r>
            <a:r>
              <a:rPr lang="ru-RU" sz="2400" b="1" i="1" u="sng" dirty="0" smtClean="0"/>
              <a:t> </a:t>
            </a:r>
            <a:r>
              <a:rPr lang="ru-RU" sz="2400" b="1" i="1" u="sng" dirty="0" err="1" smtClean="0"/>
              <a:t>сау</a:t>
            </a:r>
            <a:r>
              <a:rPr lang="ru-RU" sz="2400" b="1" i="1" u="sng" dirty="0" smtClean="0"/>
              <a:t> </a:t>
            </a:r>
            <a:r>
              <a:rPr lang="ru-RU" sz="2400" b="1" i="1" u="sng" dirty="0" err="1" smtClean="0"/>
              <a:t>ұлт</a:t>
            </a:r>
            <a:r>
              <a:rPr lang="ru-RU" sz="2400" b="1" i="1" u="sng" dirty="0" err="1" smtClean="0">
                <a:latin typeface="Arial" pitchFamily="34" charset="0"/>
                <a:cs typeface="Arial" pitchFamily="34" charset="0"/>
              </a:rPr>
              <a:t>.</a:t>
            </a:r>
            <a:endParaRPr lang="ru-RU" sz="2400" dirty="0">
              <a:latin typeface="Arial" pitchFamily="34" charset="0"/>
              <a:cs typeface="Arial" pitchFamily="34" charset="0"/>
            </a:endParaRPr>
          </a:p>
        </p:txBody>
      </p:sp>
    </p:spTree>
    <p:extLst>
      <p:ext uri="{BB962C8B-B14F-4D97-AF65-F5344CB8AC3E}">
        <p14:creationId xmlns="" xmlns:p14="http://schemas.microsoft.com/office/powerpoint/2010/main" val="1835841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445625" y="1122363"/>
            <a:ext cx="185738" cy="369887"/>
          </a:xfrm>
          <a:prstGeom prst="rect">
            <a:avLst/>
          </a:prstGeom>
          <a:noFill/>
        </p:spPr>
        <p:txBody>
          <a:bodyPr wrap="none">
            <a:spAutoFit/>
          </a:bodyPr>
          <a:lstStyle/>
          <a:p>
            <a:pPr fontAlgn="auto">
              <a:spcBef>
                <a:spcPts val="0"/>
              </a:spcBef>
              <a:spcAft>
                <a:spcPts val="0"/>
              </a:spcAft>
              <a:defRPr/>
            </a:pPr>
            <a:endParaRPr lang="ru-RU" dirty="0">
              <a:solidFill>
                <a:prstClr val="black"/>
              </a:solidFill>
              <a:latin typeface="Calibri"/>
              <a:cs typeface="+mn-cs"/>
            </a:endParaRPr>
          </a:p>
        </p:txBody>
      </p:sp>
      <p:sp>
        <p:nvSpPr>
          <p:cNvPr id="11" name="Прямоугольник 10"/>
          <p:cNvSpPr/>
          <p:nvPr/>
        </p:nvSpPr>
        <p:spPr>
          <a:xfrm>
            <a:off x="731838" y="0"/>
            <a:ext cx="241300" cy="68580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3" name="TextBox 2"/>
          <p:cNvSpPr txBox="1"/>
          <p:nvPr/>
        </p:nvSpPr>
        <p:spPr>
          <a:xfrm>
            <a:off x="1306513" y="2673350"/>
            <a:ext cx="4643437" cy="1754188"/>
          </a:xfrm>
          <a:prstGeom prst="rect">
            <a:avLst/>
          </a:prstGeom>
          <a:noFill/>
        </p:spPr>
        <p:txBody>
          <a:bodyPr>
            <a:spAutoFit/>
          </a:bodyPr>
          <a:lstStyle/>
          <a:p>
            <a:pPr marL="285750" indent="-285750" algn="ctr" fontAlgn="auto">
              <a:spcBef>
                <a:spcPts val="0"/>
              </a:spcBef>
              <a:spcAft>
                <a:spcPts val="0"/>
              </a:spcAft>
              <a:buFont typeface="Wingdings" panose="05000000000000000000" pitchFamily="2" charset="2"/>
              <a:buChar char="v"/>
              <a:defRPr/>
            </a:pPr>
            <a:r>
              <a:rPr lang="ru-RU" sz="3600" dirty="0" err="1">
                <a:solidFill>
                  <a:srgbClr val="0070C0"/>
                </a:solidFill>
                <a:latin typeface="Calibri"/>
                <a:cs typeface="+mn-cs"/>
              </a:rPr>
              <a:t>МӘМС</a:t>
            </a:r>
            <a:r>
              <a:rPr lang="ru-RU" sz="3600" dirty="0">
                <a:solidFill>
                  <a:srgbClr val="0070C0"/>
                </a:solidFill>
                <a:latin typeface="Calibri"/>
                <a:cs typeface="+mn-cs"/>
              </a:rPr>
              <a:t> </a:t>
            </a:r>
          </a:p>
          <a:p>
            <a:pPr algn="ctr" fontAlgn="auto">
              <a:spcBef>
                <a:spcPts val="0"/>
              </a:spcBef>
              <a:spcAft>
                <a:spcPts val="0"/>
              </a:spcAft>
              <a:defRPr/>
            </a:pPr>
            <a:r>
              <a:rPr lang="ru-RU" sz="3600" dirty="0">
                <a:solidFill>
                  <a:srgbClr val="0070C0"/>
                </a:solidFill>
                <a:latin typeface="Calibri"/>
                <a:cs typeface="+mn-cs"/>
              </a:rPr>
              <a:t>– </a:t>
            </a:r>
            <a:r>
              <a:rPr lang="ru-RU" sz="3600" dirty="0" err="1">
                <a:solidFill>
                  <a:srgbClr val="0070C0"/>
                </a:solidFill>
                <a:latin typeface="Calibri"/>
                <a:cs typeface="+mn-cs"/>
              </a:rPr>
              <a:t>ӘЛЕУМЕТТІК</a:t>
            </a:r>
            <a:r>
              <a:rPr lang="ru-RU" sz="3600" dirty="0">
                <a:solidFill>
                  <a:srgbClr val="0070C0"/>
                </a:solidFill>
                <a:latin typeface="Calibri"/>
                <a:cs typeface="+mn-cs"/>
              </a:rPr>
              <a:t> </a:t>
            </a:r>
          </a:p>
          <a:p>
            <a:pPr algn="ctr" fontAlgn="auto">
              <a:spcBef>
                <a:spcPts val="0"/>
              </a:spcBef>
              <a:spcAft>
                <a:spcPts val="0"/>
              </a:spcAft>
              <a:defRPr/>
            </a:pPr>
            <a:r>
              <a:rPr lang="ru-RU" sz="3600" dirty="0">
                <a:solidFill>
                  <a:srgbClr val="0070C0"/>
                </a:solidFill>
                <a:latin typeface="Calibri"/>
                <a:cs typeface="+mn-cs"/>
              </a:rPr>
              <a:t>РЕФОРМА</a:t>
            </a:r>
          </a:p>
        </p:txBody>
      </p:sp>
      <p:sp>
        <p:nvSpPr>
          <p:cNvPr id="4" name="TextBox 3"/>
          <p:cNvSpPr txBox="1"/>
          <p:nvPr/>
        </p:nvSpPr>
        <p:spPr>
          <a:xfrm>
            <a:off x="5564188" y="1076325"/>
            <a:ext cx="5064125" cy="2370138"/>
          </a:xfrm>
          <a:prstGeom prst="rect">
            <a:avLst/>
          </a:prstGeom>
          <a:noFill/>
          <a:ln w="38100">
            <a:solidFill>
              <a:schemeClr val="accent3"/>
            </a:solidFill>
            <a:prstDash val="sysDot"/>
          </a:ln>
        </p:spPr>
        <p:txBody>
          <a:bodyPr>
            <a:spAutoFit/>
          </a:bodyPr>
          <a:lstStyle/>
          <a:p>
            <a:pPr fontAlgn="auto">
              <a:spcBef>
                <a:spcPts val="0"/>
              </a:spcBef>
              <a:spcAft>
                <a:spcPts val="0"/>
              </a:spcAft>
              <a:defRPr/>
            </a:pPr>
            <a:r>
              <a:rPr lang="ru-RU" sz="3200" dirty="0">
                <a:solidFill>
                  <a:srgbClr val="FF0000"/>
                </a:solidFill>
                <a:latin typeface="Calibri"/>
                <a:cs typeface="+mn-cs"/>
              </a:rPr>
              <a:t>10 МЛН АДАМ </a:t>
            </a:r>
            <a:r>
              <a:rPr lang="ru-RU" sz="3200" dirty="0">
                <a:solidFill>
                  <a:srgbClr val="70AD47">
                    <a:lumMod val="50000"/>
                  </a:srgbClr>
                </a:solidFill>
                <a:latin typeface="Calibri"/>
                <a:cs typeface="+mn-cs"/>
              </a:rPr>
              <a:t>– </a:t>
            </a:r>
            <a:r>
              <a:rPr lang="ru-RU" sz="3200" dirty="0" err="1">
                <a:solidFill>
                  <a:srgbClr val="70AD47">
                    <a:lumMod val="50000"/>
                  </a:srgbClr>
                </a:solidFill>
                <a:latin typeface="Calibri"/>
                <a:cs typeface="+mn-cs"/>
              </a:rPr>
              <a:t>МЕМЛЕКЕТТЕН</a:t>
            </a:r>
            <a:r>
              <a:rPr lang="ru-RU" sz="3200" dirty="0">
                <a:solidFill>
                  <a:srgbClr val="70AD47">
                    <a:lumMod val="50000"/>
                  </a:srgbClr>
                </a:solidFill>
                <a:latin typeface="Calibri"/>
                <a:cs typeface="+mn-cs"/>
              </a:rPr>
              <a:t> </a:t>
            </a:r>
            <a:r>
              <a:rPr lang="ru-RU" sz="3200" dirty="0" err="1">
                <a:solidFill>
                  <a:srgbClr val="70AD47">
                    <a:lumMod val="50000"/>
                  </a:srgbClr>
                </a:solidFill>
                <a:latin typeface="Calibri"/>
                <a:cs typeface="+mn-cs"/>
              </a:rPr>
              <a:t>САҚТАНДЫРУ</a:t>
            </a:r>
            <a:r>
              <a:rPr lang="ru-RU" sz="3200" dirty="0">
                <a:solidFill>
                  <a:srgbClr val="70AD47">
                    <a:lumMod val="50000"/>
                  </a:srgbClr>
                </a:solidFill>
                <a:latin typeface="Calibri"/>
                <a:cs typeface="+mn-cs"/>
              </a:rPr>
              <a:t> </a:t>
            </a:r>
            <a:r>
              <a:rPr lang="ru-RU" sz="3200" dirty="0" err="1">
                <a:solidFill>
                  <a:srgbClr val="70AD47">
                    <a:lumMod val="50000"/>
                  </a:srgbClr>
                </a:solidFill>
                <a:latin typeface="Calibri"/>
                <a:cs typeface="+mn-cs"/>
              </a:rPr>
              <a:t>АЛАДЫ</a:t>
            </a:r>
            <a:endParaRPr lang="ru-RU" sz="3200" dirty="0">
              <a:solidFill>
                <a:srgbClr val="70AD47">
                  <a:lumMod val="50000"/>
                </a:srgbClr>
              </a:solidFill>
              <a:latin typeface="Calibri"/>
              <a:cs typeface="+mn-cs"/>
            </a:endParaRPr>
          </a:p>
          <a:p>
            <a:pPr fontAlgn="auto">
              <a:spcBef>
                <a:spcPts val="0"/>
              </a:spcBef>
              <a:spcAft>
                <a:spcPts val="0"/>
              </a:spcAft>
              <a:defRPr/>
            </a:pPr>
            <a:endParaRPr lang="ru-RU" sz="3200" dirty="0">
              <a:solidFill>
                <a:srgbClr val="70AD47">
                  <a:lumMod val="50000"/>
                </a:srgbClr>
              </a:solidFill>
              <a:latin typeface="Calibri"/>
              <a:cs typeface="+mn-cs"/>
            </a:endParaRPr>
          </a:p>
          <a:p>
            <a:pPr fontAlgn="auto">
              <a:spcBef>
                <a:spcPts val="0"/>
              </a:spcBef>
              <a:spcAft>
                <a:spcPts val="0"/>
              </a:spcAft>
              <a:defRPr/>
            </a:pPr>
            <a:r>
              <a:rPr lang="ru-RU" sz="2000" dirty="0">
                <a:solidFill>
                  <a:srgbClr val="70AD47">
                    <a:lumMod val="50000"/>
                  </a:srgbClr>
                </a:solidFill>
                <a:latin typeface="Calibri"/>
                <a:cs typeface="+mn-cs"/>
              </a:rPr>
              <a:t> </a:t>
            </a:r>
          </a:p>
        </p:txBody>
      </p:sp>
      <p:sp>
        <p:nvSpPr>
          <p:cNvPr id="14" name="TextBox 13"/>
          <p:cNvSpPr txBox="1"/>
          <p:nvPr/>
        </p:nvSpPr>
        <p:spPr>
          <a:xfrm>
            <a:off x="5551488" y="3814763"/>
            <a:ext cx="6202362" cy="1592262"/>
          </a:xfrm>
          <a:prstGeom prst="rect">
            <a:avLst/>
          </a:prstGeom>
          <a:noFill/>
          <a:ln w="38100">
            <a:solidFill>
              <a:schemeClr val="accent3"/>
            </a:solidFill>
            <a:prstDash val="sysDot"/>
          </a:ln>
        </p:spPr>
        <p:txBody>
          <a:bodyPr>
            <a:spAutoFit/>
          </a:bodyPr>
          <a:lstStyle/>
          <a:p>
            <a:pPr fontAlgn="auto">
              <a:spcBef>
                <a:spcPts val="0"/>
              </a:spcBef>
              <a:spcAft>
                <a:spcPts val="0"/>
              </a:spcAft>
              <a:defRPr/>
            </a:pPr>
            <a:r>
              <a:rPr lang="ru-RU" sz="3200" dirty="0" err="1">
                <a:solidFill>
                  <a:srgbClr val="70AD47">
                    <a:lumMod val="50000"/>
                  </a:srgbClr>
                </a:solidFill>
                <a:latin typeface="Calibri"/>
                <a:cs typeface="+mn-cs"/>
              </a:rPr>
              <a:t>ЖАРНАДАН</a:t>
            </a:r>
            <a:r>
              <a:rPr lang="ru-RU" sz="3200" dirty="0">
                <a:solidFill>
                  <a:srgbClr val="70AD47">
                    <a:lumMod val="50000"/>
                  </a:srgbClr>
                </a:solidFill>
                <a:latin typeface="Calibri"/>
                <a:cs typeface="+mn-cs"/>
              </a:rPr>
              <a:t> </a:t>
            </a:r>
            <a:r>
              <a:rPr lang="ru-RU" sz="3200" dirty="0">
                <a:solidFill>
                  <a:srgbClr val="FF0000"/>
                </a:solidFill>
                <a:latin typeface="Calibri"/>
                <a:cs typeface="+mn-cs"/>
              </a:rPr>
              <a:t>14 </a:t>
            </a:r>
            <a:r>
              <a:rPr lang="ru-RU" sz="3200" dirty="0" err="1">
                <a:solidFill>
                  <a:srgbClr val="FF0000"/>
                </a:solidFill>
                <a:latin typeface="Calibri"/>
                <a:cs typeface="+mn-cs"/>
              </a:rPr>
              <a:t>ӘЛЕУМЕТТІК</a:t>
            </a:r>
            <a:r>
              <a:rPr lang="ru-RU" sz="3200" dirty="0">
                <a:solidFill>
                  <a:srgbClr val="FF0000"/>
                </a:solidFill>
                <a:latin typeface="Calibri"/>
                <a:cs typeface="+mn-cs"/>
              </a:rPr>
              <a:t> </a:t>
            </a:r>
            <a:r>
              <a:rPr lang="ru-RU" sz="3200" dirty="0" err="1">
                <a:solidFill>
                  <a:srgbClr val="FF0000"/>
                </a:solidFill>
                <a:latin typeface="Calibri"/>
                <a:cs typeface="+mn-cs"/>
              </a:rPr>
              <a:t>ҚОРҒАЛМАҒАН</a:t>
            </a:r>
            <a:r>
              <a:rPr lang="ru-RU" sz="3200" dirty="0">
                <a:solidFill>
                  <a:srgbClr val="FF0000"/>
                </a:solidFill>
                <a:latin typeface="Calibri"/>
                <a:cs typeface="+mn-cs"/>
              </a:rPr>
              <a:t> </a:t>
            </a:r>
            <a:r>
              <a:rPr lang="ru-RU" sz="3200" dirty="0" err="1">
                <a:solidFill>
                  <a:srgbClr val="FF0000"/>
                </a:solidFill>
                <a:latin typeface="Calibri"/>
                <a:cs typeface="+mn-cs"/>
              </a:rPr>
              <a:t>САНАТТАҒЫ</a:t>
            </a:r>
            <a:r>
              <a:rPr lang="ru-RU" sz="3200" dirty="0">
                <a:solidFill>
                  <a:srgbClr val="70AD47">
                    <a:lumMod val="50000"/>
                  </a:srgbClr>
                </a:solidFill>
                <a:latin typeface="Calibri"/>
                <a:cs typeface="+mn-cs"/>
              </a:rPr>
              <a:t> </a:t>
            </a:r>
            <a:r>
              <a:rPr lang="ru-RU" sz="3200" dirty="0" err="1">
                <a:solidFill>
                  <a:srgbClr val="70AD47">
                    <a:lumMod val="50000"/>
                  </a:srgbClr>
                </a:solidFill>
                <a:latin typeface="Calibri"/>
                <a:cs typeface="+mn-cs"/>
              </a:rPr>
              <a:t>АЗАМАТТАР</a:t>
            </a:r>
            <a:r>
              <a:rPr lang="ru-RU" sz="3200" dirty="0">
                <a:solidFill>
                  <a:srgbClr val="70AD47">
                    <a:lumMod val="50000"/>
                  </a:srgbClr>
                </a:solidFill>
                <a:latin typeface="Calibri"/>
                <a:cs typeface="+mn-cs"/>
              </a:rPr>
              <a:t> </a:t>
            </a:r>
            <a:r>
              <a:rPr lang="ru-RU" sz="3200" dirty="0" err="1">
                <a:solidFill>
                  <a:srgbClr val="70AD47">
                    <a:lumMod val="50000"/>
                  </a:srgbClr>
                </a:solidFill>
                <a:latin typeface="Calibri"/>
                <a:cs typeface="+mn-cs"/>
              </a:rPr>
              <a:t>БОСАТЫЛАДЫ</a:t>
            </a:r>
            <a:r>
              <a:rPr lang="ru-RU" sz="3200" dirty="0">
                <a:solidFill>
                  <a:srgbClr val="70AD47">
                    <a:lumMod val="50000"/>
                  </a:srgbClr>
                </a:solidFill>
                <a:latin typeface="Calibri"/>
                <a:cs typeface="+mn-cs"/>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445625" y="1122363"/>
            <a:ext cx="185738" cy="369887"/>
          </a:xfrm>
          <a:prstGeom prst="rect">
            <a:avLst/>
          </a:prstGeom>
          <a:noFill/>
        </p:spPr>
        <p:txBody>
          <a:bodyPr wrap="none">
            <a:spAutoFit/>
          </a:bodyPr>
          <a:lstStyle/>
          <a:p>
            <a:pPr fontAlgn="auto">
              <a:spcBef>
                <a:spcPts val="0"/>
              </a:spcBef>
              <a:spcAft>
                <a:spcPts val="0"/>
              </a:spcAft>
              <a:defRPr/>
            </a:pPr>
            <a:endParaRPr lang="ru-RU" dirty="0">
              <a:solidFill>
                <a:prstClr val="black"/>
              </a:solidFill>
              <a:latin typeface="Calibri"/>
              <a:cs typeface="+mn-cs"/>
            </a:endParaRPr>
          </a:p>
        </p:txBody>
      </p:sp>
      <p:sp>
        <p:nvSpPr>
          <p:cNvPr id="11" name="Прямоугольник 10"/>
          <p:cNvSpPr/>
          <p:nvPr/>
        </p:nvSpPr>
        <p:spPr>
          <a:xfrm rot="5400000">
            <a:off x="5975350" y="-5975350"/>
            <a:ext cx="241300" cy="121920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2" name="TextBox 11"/>
          <p:cNvSpPr txBox="1"/>
          <p:nvPr/>
        </p:nvSpPr>
        <p:spPr>
          <a:xfrm>
            <a:off x="6896100" y="974725"/>
            <a:ext cx="4778375" cy="4524375"/>
          </a:xfrm>
          <a:prstGeom prst="rect">
            <a:avLst/>
          </a:prstGeom>
          <a:noFill/>
          <a:ln w="38100">
            <a:solidFill>
              <a:schemeClr val="accent3"/>
            </a:solidFill>
            <a:prstDash val="sysDot"/>
          </a:ln>
        </p:spPr>
        <p:txBody>
          <a:bodyPr>
            <a:spAutoFit/>
          </a:bodyPr>
          <a:lstStyle/>
          <a:p>
            <a:pPr fontAlgn="auto">
              <a:spcBef>
                <a:spcPts val="0"/>
              </a:spcBef>
              <a:spcAft>
                <a:spcPts val="0"/>
              </a:spcAft>
              <a:defRPr/>
            </a:pPr>
            <a:r>
              <a:rPr lang="ru-RU" sz="3600" dirty="0" err="1">
                <a:solidFill>
                  <a:srgbClr val="70AD47">
                    <a:lumMod val="50000"/>
                  </a:srgbClr>
                </a:solidFill>
                <a:latin typeface="Calibri"/>
                <a:cs typeface="+mn-cs"/>
              </a:rPr>
              <a:t>ЕГЕР</a:t>
            </a:r>
            <a:r>
              <a:rPr lang="ru-RU" sz="3600" dirty="0">
                <a:solidFill>
                  <a:srgbClr val="70AD47">
                    <a:lumMod val="50000"/>
                  </a:srgbClr>
                </a:solidFill>
                <a:latin typeface="Calibri"/>
                <a:cs typeface="+mn-cs"/>
              </a:rPr>
              <a:t> </a:t>
            </a:r>
            <a:r>
              <a:rPr lang="ru-RU" sz="3600" dirty="0" err="1">
                <a:solidFill>
                  <a:srgbClr val="70AD47">
                    <a:lumMod val="50000"/>
                  </a:srgbClr>
                </a:solidFill>
                <a:latin typeface="Calibri"/>
                <a:cs typeface="+mn-cs"/>
              </a:rPr>
              <a:t>ЖҰМЫС</a:t>
            </a:r>
            <a:r>
              <a:rPr lang="ru-RU" sz="3600" dirty="0">
                <a:solidFill>
                  <a:srgbClr val="70AD47">
                    <a:lumMod val="50000"/>
                  </a:srgbClr>
                </a:solidFill>
                <a:latin typeface="Calibri"/>
                <a:cs typeface="+mn-cs"/>
              </a:rPr>
              <a:t> </a:t>
            </a:r>
            <a:r>
              <a:rPr lang="ru-RU" sz="3600" dirty="0" err="1">
                <a:solidFill>
                  <a:srgbClr val="70AD47">
                    <a:lumMod val="50000"/>
                  </a:srgbClr>
                </a:solidFill>
                <a:latin typeface="Calibri"/>
                <a:cs typeface="+mn-cs"/>
              </a:rPr>
              <a:t>БЕРУШІНІҢ</a:t>
            </a:r>
            <a:r>
              <a:rPr lang="ru-RU" sz="3600" dirty="0">
                <a:solidFill>
                  <a:srgbClr val="70AD47">
                    <a:lumMod val="50000"/>
                  </a:srgbClr>
                </a:solidFill>
                <a:latin typeface="Calibri"/>
                <a:cs typeface="+mn-cs"/>
              </a:rPr>
              <a:t> </a:t>
            </a:r>
            <a:r>
              <a:rPr lang="ru-RU" sz="3600" dirty="0" err="1">
                <a:solidFill>
                  <a:srgbClr val="70AD47">
                    <a:lumMod val="50000"/>
                  </a:srgbClr>
                </a:solidFill>
                <a:latin typeface="Calibri"/>
                <a:cs typeface="+mn-cs"/>
              </a:rPr>
              <a:t>ЖҰМЫСШЫСЫ</a:t>
            </a:r>
            <a:r>
              <a:rPr lang="ru-RU" sz="3600" dirty="0">
                <a:solidFill>
                  <a:srgbClr val="70AD47">
                    <a:lumMod val="50000"/>
                  </a:srgbClr>
                </a:solidFill>
                <a:latin typeface="Calibri"/>
                <a:cs typeface="+mn-cs"/>
              </a:rPr>
              <a:t> </a:t>
            </a:r>
            <a:r>
              <a:rPr lang="ru-RU" sz="3600" dirty="0" err="1">
                <a:solidFill>
                  <a:srgbClr val="70AD47">
                    <a:lumMod val="50000"/>
                  </a:srgbClr>
                </a:solidFill>
                <a:latin typeface="Calibri"/>
                <a:cs typeface="+mn-cs"/>
              </a:rPr>
              <a:t>МЫНА</a:t>
            </a:r>
            <a:r>
              <a:rPr lang="ru-RU" sz="3600" dirty="0">
                <a:solidFill>
                  <a:srgbClr val="70AD47">
                    <a:lumMod val="50000"/>
                  </a:srgbClr>
                </a:solidFill>
                <a:latin typeface="Calibri"/>
                <a:cs typeface="+mn-cs"/>
              </a:rPr>
              <a:t> </a:t>
            </a:r>
            <a:r>
              <a:rPr lang="ru-RU" sz="3600" dirty="0" err="1">
                <a:solidFill>
                  <a:srgbClr val="70AD47">
                    <a:lumMod val="50000"/>
                  </a:srgbClr>
                </a:solidFill>
                <a:latin typeface="Calibri"/>
                <a:cs typeface="+mn-cs"/>
              </a:rPr>
              <a:t>САНАТТАҒЫ</a:t>
            </a:r>
            <a:r>
              <a:rPr lang="ru-RU" sz="3600" dirty="0">
                <a:solidFill>
                  <a:srgbClr val="70AD47">
                    <a:lumMod val="50000"/>
                  </a:srgbClr>
                </a:solidFill>
                <a:latin typeface="Calibri"/>
                <a:cs typeface="+mn-cs"/>
              </a:rPr>
              <a:t> </a:t>
            </a:r>
            <a:r>
              <a:rPr lang="ru-RU" sz="3600" dirty="0" err="1">
                <a:solidFill>
                  <a:srgbClr val="70AD47">
                    <a:lumMod val="50000"/>
                  </a:srgbClr>
                </a:solidFill>
                <a:latin typeface="Calibri"/>
                <a:cs typeface="+mn-cs"/>
              </a:rPr>
              <a:t>АЗАМАТТАРҒА</a:t>
            </a:r>
            <a:r>
              <a:rPr lang="ru-RU" sz="3600" dirty="0">
                <a:solidFill>
                  <a:srgbClr val="70AD47">
                    <a:lumMod val="50000"/>
                  </a:srgbClr>
                </a:solidFill>
                <a:latin typeface="Calibri"/>
                <a:cs typeface="+mn-cs"/>
              </a:rPr>
              <a:t> </a:t>
            </a:r>
            <a:r>
              <a:rPr lang="ru-RU" sz="3600" dirty="0" err="1">
                <a:solidFill>
                  <a:srgbClr val="70AD47">
                    <a:lumMod val="50000"/>
                  </a:srgbClr>
                </a:solidFill>
                <a:latin typeface="Calibri"/>
                <a:cs typeface="+mn-cs"/>
              </a:rPr>
              <a:t>ЖАТАТЫН</a:t>
            </a:r>
            <a:r>
              <a:rPr lang="ru-RU" sz="3600" dirty="0">
                <a:solidFill>
                  <a:srgbClr val="70AD47">
                    <a:lumMod val="50000"/>
                  </a:srgbClr>
                </a:solidFill>
                <a:latin typeface="Calibri"/>
                <a:cs typeface="+mn-cs"/>
              </a:rPr>
              <a:t> </a:t>
            </a:r>
            <a:r>
              <a:rPr lang="ru-RU" sz="3600" dirty="0" err="1">
                <a:solidFill>
                  <a:srgbClr val="70AD47">
                    <a:lumMod val="50000"/>
                  </a:srgbClr>
                </a:solidFill>
                <a:latin typeface="Calibri"/>
                <a:cs typeface="+mn-cs"/>
              </a:rPr>
              <a:t>БОЛСА</a:t>
            </a:r>
            <a:r>
              <a:rPr lang="ru-RU" sz="3600" dirty="0">
                <a:solidFill>
                  <a:srgbClr val="70AD47">
                    <a:lumMod val="50000"/>
                  </a:srgbClr>
                </a:solidFill>
                <a:latin typeface="Calibri"/>
                <a:cs typeface="+mn-cs"/>
              </a:rPr>
              <a:t>, </a:t>
            </a:r>
            <a:r>
              <a:rPr lang="ru-RU" sz="3600" dirty="0" err="1">
                <a:solidFill>
                  <a:srgbClr val="70AD47">
                    <a:lumMod val="50000"/>
                  </a:srgbClr>
                </a:solidFill>
                <a:latin typeface="Calibri"/>
                <a:cs typeface="+mn-cs"/>
              </a:rPr>
              <a:t>ОНДА</a:t>
            </a:r>
            <a:r>
              <a:rPr lang="ru-RU" sz="3600" dirty="0">
                <a:solidFill>
                  <a:srgbClr val="70AD47">
                    <a:lumMod val="50000"/>
                  </a:srgbClr>
                </a:solidFill>
                <a:latin typeface="Calibri"/>
                <a:cs typeface="+mn-cs"/>
              </a:rPr>
              <a:t> </a:t>
            </a:r>
            <a:r>
              <a:rPr lang="ru-RU" sz="3600" dirty="0" err="1">
                <a:solidFill>
                  <a:srgbClr val="70AD47">
                    <a:lumMod val="50000"/>
                  </a:srgbClr>
                </a:solidFill>
                <a:latin typeface="Calibri"/>
                <a:cs typeface="+mn-cs"/>
              </a:rPr>
              <a:t>ОЛ</a:t>
            </a:r>
            <a:r>
              <a:rPr lang="ru-RU" sz="3600" dirty="0">
                <a:solidFill>
                  <a:srgbClr val="70AD47">
                    <a:lumMod val="50000"/>
                  </a:srgbClr>
                </a:solidFill>
                <a:latin typeface="Calibri"/>
                <a:cs typeface="+mn-cs"/>
              </a:rPr>
              <a:t> </a:t>
            </a:r>
            <a:r>
              <a:rPr lang="ru-RU" sz="3600" dirty="0" err="1">
                <a:solidFill>
                  <a:srgbClr val="70AD47">
                    <a:lumMod val="50000"/>
                  </a:srgbClr>
                </a:solidFill>
                <a:latin typeface="Calibri"/>
                <a:cs typeface="+mn-cs"/>
              </a:rPr>
              <a:t>ОЛАРҒА</a:t>
            </a:r>
            <a:r>
              <a:rPr lang="ru-RU" sz="3600" dirty="0">
                <a:solidFill>
                  <a:srgbClr val="70AD47">
                    <a:lumMod val="50000"/>
                  </a:srgbClr>
                </a:solidFill>
                <a:latin typeface="Calibri"/>
                <a:cs typeface="+mn-cs"/>
              </a:rPr>
              <a:t> </a:t>
            </a:r>
            <a:r>
              <a:rPr lang="ru-RU" sz="3600" dirty="0" err="1">
                <a:solidFill>
                  <a:srgbClr val="70AD47">
                    <a:lumMod val="50000"/>
                  </a:srgbClr>
                </a:solidFill>
                <a:latin typeface="Calibri"/>
                <a:cs typeface="+mn-cs"/>
              </a:rPr>
              <a:t>ЖАРНА</a:t>
            </a:r>
            <a:r>
              <a:rPr lang="ru-RU" sz="3600" dirty="0">
                <a:solidFill>
                  <a:srgbClr val="70AD47">
                    <a:lumMod val="50000"/>
                  </a:srgbClr>
                </a:solidFill>
                <a:latin typeface="Calibri"/>
                <a:cs typeface="+mn-cs"/>
              </a:rPr>
              <a:t> </a:t>
            </a:r>
            <a:r>
              <a:rPr lang="ru-RU" sz="3600" dirty="0" err="1">
                <a:solidFill>
                  <a:srgbClr val="70AD47">
                    <a:lumMod val="50000"/>
                  </a:srgbClr>
                </a:solidFill>
                <a:latin typeface="Calibri"/>
                <a:cs typeface="+mn-cs"/>
              </a:rPr>
              <a:t>ТӨЛЕМЕЙДІ</a:t>
            </a:r>
            <a:endParaRPr lang="ru-RU" sz="3600" dirty="0">
              <a:solidFill>
                <a:srgbClr val="70AD47">
                  <a:lumMod val="50000"/>
                </a:srgbClr>
              </a:solidFill>
              <a:latin typeface="Calibri"/>
              <a:cs typeface="+mn-cs"/>
            </a:endParaRPr>
          </a:p>
        </p:txBody>
      </p:sp>
      <p:sp>
        <p:nvSpPr>
          <p:cNvPr id="7" name="Стрелка: влево 6"/>
          <p:cNvSpPr/>
          <p:nvPr/>
        </p:nvSpPr>
        <p:spPr>
          <a:xfrm>
            <a:off x="5765800" y="3094038"/>
            <a:ext cx="977900" cy="484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61445" name="Picture 2"/>
          <p:cNvPicPr>
            <a:picLocks noChangeAspect="1" noChangeArrowheads="1"/>
          </p:cNvPicPr>
          <p:nvPr/>
        </p:nvPicPr>
        <p:blipFill>
          <a:blip r:embed="rId2" cstate="print"/>
          <a:srcRect/>
          <a:stretch>
            <a:fillRect/>
          </a:stretch>
        </p:blipFill>
        <p:spPr bwMode="auto">
          <a:xfrm>
            <a:off x="144463" y="144463"/>
            <a:ext cx="5621337" cy="655478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31838" y="0"/>
            <a:ext cx="241300" cy="68580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2" name="TextBox 1"/>
          <p:cNvSpPr txBox="1"/>
          <p:nvPr/>
        </p:nvSpPr>
        <p:spPr>
          <a:xfrm>
            <a:off x="1258888" y="2505075"/>
            <a:ext cx="2138362" cy="1570038"/>
          </a:xfrm>
          <a:prstGeom prst="rect">
            <a:avLst/>
          </a:prstGeom>
          <a:noFill/>
        </p:spPr>
        <p:txBody>
          <a:bodyPr>
            <a:spAutoFit/>
          </a:bodyPr>
          <a:lstStyle/>
          <a:p>
            <a:pPr fontAlgn="auto">
              <a:spcBef>
                <a:spcPts val="0"/>
              </a:spcBef>
              <a:spcAft>
                <a:spcPts val="0"/>
              </a:spcAft>
              <a:defRPr/>
            </a:pPr>
            <a:r>
              <a:rPr lang="ru-RU" sz="2400" dirty="0" err="1">
                <a:solidFill>
                  <a:prstClr val="black">
                    <a:lumMod val="75000"/>
                    <a:lumOff val="25000"/>
                  </a:prstClr>
                </a:solidFill>
                <a:latin typeface="Calibri"/>
                <a:cs typeface="+mn-cs"/>
              </a:rPr>
              <a:t>БІРІНШІ</a:t>
            </a:r>
            <a:r>
              <a:rPr lang="ru-RU" sz="2400" dirty="0">
                <a:solidFill>
                  <a:prstClr val="black">
                    <a:lumMod val="75000"/>
                    <a:lumOff val="25000"/>
                  </a:prstClr>
                </a:solidFill>
                <a:latin typeface="Calibri"/>
                <a:cs typeface="+mn-cs"/>
              </a:rPr>
              <a:t> СТАРТ:</a:t>
            </a:r>
          </a:p>
          <a:p>
            <a:pPr fontAlgn="auto">
              <a:spcBef>
                <a:spcPts val="0"/>
              </a:spcBef>
              <a:spcAft>
                <a:spcPts val="0"/>
              </a:spcAft>
              <a:defRPr/>
            </a:pPr>
            <a:endParaRPr lang="ru-RU" sz="2400" dirty="0">
              <a:solidFill>
                <a:prstClr val="black">
                  <a:lumMod val="75000"/>
                  <a:lumOff val="25000"/>
                </a:prstClr>
              </a:solidFill>
              <a:latin typeface="Calibri"/>
              <a:cs typeface="+mn-cs"/>
            </a:endParaRPr>
          </a:p>
          <a:p>
            <a:pPr fontAlgn="auto">
              <a:spcBef>
                <a:spcPts val="0"/>
              </a:spcBef>
              <a:spcAft>
                <a:spcPts val="0"/>
              </a:spcAft>
              <a:defRPr/>
            </a:pPr>
            <a:r>
              <a:rPr lang="ru-RU" sz="2400" dirty="0">
                <a:solidFill>
                  <a:prstClr val="black">
                    <a:lumMod val="75000"/>
                    <a:lumOff val="25000"/>
                  </a:prstClr>
                </a:solidFill>
                <a:latin typeface="Calibri"/>
                <a:cs typeface="+mn-cs"/>
              </a:rPr>
              <a:t>1 </a:t>
            </a:r>
            <a:r>
              <a:rPr lang="ru-RU" sz="2400" dirty="0" err="1">
                <a:solidFill>
                  <a:prstClr val="black">
                    <a:lumMod val="75000"/>
                    <a:lumOff val="25000"/>
                  </a:prstClr>
                </a:solidFill>
                <a:latin typeface="Calibri"/>
                <a:cs typeface="+mn-cs"/>
              </a:rPr>
              <a:t>ШІЛДЕ</a:t>
            </a:r>
            <a:r>
              <a:rPr lang="ru-RU" sz="2400" dirty="0">
                <a:solidFill>
                  <a:prstClr val="black">
                    <a:lumMod val="75000"/>
                    <a:lumOff val="25000"/>
                  </a:prstClr>
                </a:solidFill>
                <a:latin typeface="Calibri"/>
                <a:cs typeface="+mn-cs"/>
              </a:rPr>
              <a:t> 2017 </a:t>
            </a:r>
            <a:r>
              <a:rPr lang="ru-RU" sz="2400" dirty="0" err="1">
                <a:solidFill>
                  <a:prstClr val="black">
                    <a:lumMod val="75000"/>
                    <a:lumOff val="25000"/>
                  </a:prstClr>
                </a:solidFill>
                <a:latin typeface="Calibri"/>
                <a:cs typeface="+mn-cs"/>
              </a:rPr>
              <a:t>ЖЫЛ</a:t>
            </a:r>
            <a:r>
              <a:rPr lang="ru-RU" sz="2400" dirty="0">
                <a:solidFill>
                  <a:prstClr val="black">
                    <a:lumMod val="75000"/>
                    <a:lumOff val="25000"/>
                  </a:prstClr>
                </a:solidFill>
                <a:latin typeface="Calibri"/>
                <a:cs typeface="+mn-cs"/>
              </a:rPr>
              <a:t> </a:t>
            </a:r>
          </a:p>
        </p:txBody>
      </p:sp>
      <p:pic>
        <p:nvPicPr>
          <p:cNvPr id="62467" name="Picture 2" descr="Картинки по запросу employee icon png"/>
          <p:cNvPicPr>
            <a:picLocks noChangeAspect="1" noChangeArrowheads="1"/>
          </p:cNvPicPr>
          <p:nvPr/>
        </p:nvPicPr>
        <p:blipFill>
          <a:blip r:embed="rId2" cstate="print"/>
          <a:srcRect/>
          <a:stretch>
            <a:fillRect/>
          </a:stretch>
        </p:blipFill>
        <p:spPr bwMode="auto">
          <a:xfrm>
            <a:off x="8855075" y="1477963"/>
            <a:ext cx="2755900" cy="3273425"/>
          </a:xfrm>
          <a:prstGeom prst="rect">
            <a:avLst/>
          </a:prstGeom>
          <a:noFill/>
          <a:ln w="9525">
            <a:noFill/>
            <a:miter lim="800000"/>
            <a:headEnd/>
            <a:tailEnd/>
          </a:ln>
        </p:spPr>
      </p:pic>
      <p:pic>
        <p:nvPicPr>
          <p:cNvPr id="62468" name="Picture 6" descr="Картинки по запросу employer icon png"/>
          <p:cNvPicPr>
            <a:picLocks noChangeAspect="1" noChangeArrowheads="1"/>
          </p:cNvPicPr>
          <p:nvPr/>
        </p:nvPicPr>
        <p:blipFill>
          <a:blip r:embed="rId3" cstate="print"/>
          <a:srcRect/>
          <a:stretch>
            <a:fillRect/>
          </a:stretch>
        </p:blipFill>
        <p:spPr bwMode="auto">
          <a:xfrm>
            <a:off x="4211638" y="1206500"/>
            <a:ext cx="3898900" cy="3597275"/>
          </a:xfrm>
          <a:prstGeom prst="rect">
            <a:avLst/>
          </a:prstGeom>
          <a:noFill/>
          <a:ln w="9525">
            <a:noFill/>
            <a:miter lim="800000"/>
            <a:headEnd/>
            <a:tailEnd/>
          </a:ln>
        </p:spPr>
      </p:pic>
      <p:cxnSp>
        <p:nvCxnSpPr>
          <p:cNvPr id="4" name="Прямая соединительная линия 3"/>
          <p:cNvCxnSpPr/>
          <p:nvPr/>
        </p:nvCxnSpPr>
        <p:spPr>
          <a:xfrm>
            <a:off x="1252538" y="2413000"/>
            <a:ext cx="6350" cy="1536700"/>
          </a:xfrm>
          <a:prstGeom prst="line">
            <a:avLst/>
          </a:prstGeom>
          <a:ln w="22225">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449763" y="5084763"/>
            <a:ext cx="2495550" cy="830262"/>
          </a:xfrm>
          <a:prstGeom prst="rect">
            <a:avLst/>
          </a:prstGeom>
          <a:noFill/>
        </p:spPr>
        <p:txBody>
          <a:bodyPr>
            <a:spAutoFit/>
          </a:bodyPr>
          <a:lstStyle/>
          <a:p>
            <a:pPr algn="ctr" fontAlgn="auto">
              <a:spcBef>
                <a:spcPts val="0"/>
              </a:spcBef>
              <a:spcAft>
                <a:spcPts val="0"/>
              </a:spcAft>
              <a:defRPr/>
            </a:pPr>
            <a:r>
              <a:rPr lang="ru-RU" sz="2400" dirty="0" err="1">
                <a:solidFill>
                  <a:srgbClr val="0070C0"/>
                </a:solidFill>
                <a:latin typeface="Calibri"/>
                <a:cs typeface="+mn-cs"/>
              </a:rPr>
              <a:t>ЖҰМЫС</a:t>
            </a:r>
            <a:r>
              <a:rPr lang="ru-RU" sz="2400" dirty="0">
                <a:solidFill>
                  <a:srgbClr val="0070C0"/>
                </a:solidFill>
                <a:latin typeface="Calibri"/>
                <a:cs typeface="+mn-cs"/>
              </a:rPr>
              <a:t> </a:t>
            </a:r>
            <a:r>
              <a:rPr lang="ru-RU" sz="2400" dirty="0" err="1">
                <a:solidFill>
                  <a:srgbClr val="0070C0"/>
                </a:solidFill>
                <a:latin typeface="Calibri"/>
                <a:cs typeface="+mn-cs"/>
              </a:rPr>
              <a:t>БЕРУШІЛЕР</a:t>
            </a:r>
            <a:r>
              <a:rPr lang="ru-RU" sz="2400" dirty="0">
                <a:solidFill>
                  <a:srgbClr val="0070C0"/>
                </a:solidFill>
                <a:latin typeface="Calibri"/>
                <a:cs typeface="+mn-cs"/>
              </a:rPr>
              <a:t> </a:t>
            </a:r>
          </a:p>
        </p:txBody>
      </p:sp>
      <p:sp>
        <p:nvSpPr>
          <p:cNvPr id="46" name="TextBox 45"/>
          <p:cNvSpPr txBox="1"/>
          <p:nvPr/>
        </p:nvSpPr>
        <p:spPr>
          <a:xfrm>
            <a:off x="9115425" y="4946650"/>
            <a:ext cx="2495550" cy="830263"/>
          </a:xfrm>
          <a:prstGeom prst="rect">
            <a:avLst/>
          </a:prstGeom>
          <a:noFill/>
        </p:spPr>
        <p:txBody>
          <a:bodyPr>
            <a:spAutoFit/>
          </a:bodyPr>
          <a:lstStyle/>
          <a:p>
            <a:pPr algn="ctr" fontAlgn="auto">
              <a:spcBef>
                <a:spcPts val="0"/>
              </a:spcBef>
              <a:spcAft>
                <a:spcPts val="0"/>
              </a:spcAft>
              <a:defRPr/>
            </a:pPr>
            <a:r>
              <a:rPr lang="ru-RU" sz="2400" dirty="0">
                <a:solidFill>
                  <a:srgbClr val="0070C0"/>
                </a:solidFill>
                <a:latin typeface="Calibri"/>
                <a:cs typeface="+mn-cs"/>
              </a:rPr>
              <a:t>ЖЕКЕ </a:t>
            </a:r>
            <a:r>
              <a:rPr lang="ru-RU" sz="2400" dirty="0" err="1">
                <a:solidFill>
                  <a:srgbClr val="0070C0"/>
                </a:solidFill>
                <a:latin typeface="Calibri"/>
                <a:cs typeface="+mn-cs"/>
              </a:rPr>
              <a:t>КӘСІПКЕРЛЕР</a:t>
            </a:r>
            <a:r>
              <a:rPr lang="ru-RU" sz="2400" dirty="0">
                <a:solidFill>
                  <a:srgbClr val="0070C0"/>
                </a:solidFill>
                <a:latin typeface="Calibri"/>
                <a:cs typeface="+mn-cs"/>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92188" y="0"/>
            <a:ext cx="10626725" cy="28575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5" name="TextBox 4"/>
          <p:cNvSpPr txBox="1"/>
          <p:nvPr/>
        </p:nvSpPr>
        <p:spPr>
          <a:xfrm>
            <a:off x="1114425" y="773113"/>
            <a:ext cx="8743950" cy="647700"/>
          </a:xfrm>
          <a:prstGeom prst="rect">
            <a:avLst/>
          </a:prstGeom>
          <a:noFill/>
        </p:spPr>
        <p:txBody>
          <a:bodyPr>
            <a:spAutoFit/>
          </a:bodyPr>
          <a:lstStyle/>
          <a:p>
            <a:pPr fontAlgn="auto">
              <a:spcBef>
                <a:spcPts val="0"/>
              </a:spcBef>
              <a:spcAft>
                <a:spcPts val="0"/>
              </a:spcAft>
              <a:defRPr/>
            </a:pPr>
            <a:r>
              <a:rPr lang="ru-RU" sz="3600" b="1" dirty="0" err="1">
                <a:solidFill>
                  <a:srgbClr val="70AD47">
                    <a:lumMod val="75000"/>
                  </a:srgbClr>
                </a:solidFill>
                <a:latin typeface="Calibri"/>
                <a:cs typeface="+mn-cs"/>
              </a:rPr>
              <a:t>ЕГЕР</a:t>
            </a:r>
            <a:r>
              <a:rPr lang="ru-RU" sz="3600" b="1" dirty="0">
                <a:solidFill>
                  <a:srgbClr val="70AD47">
                    <a:lumMod val="75000"/>
                  </a:srgbClr>
                </a:solidFill>
                <a:latin typeface="Calibri"/>
                <a:cs typeface="+mn-cs"/>
              </a:rPr>
              <a:t> </a:t>
            </a:r>
            <a:r>
              <a:rPr lang="ru-RU" sz="3600" b="1" dirty="0" err="1">
                <a:solidFill>
                  <a:srgbClr val="70AD47">
                    <a:lumMod val="75000"/>
                  </a:srgbClr>
                </a:solidFill>
                <a:latin typeface="Calibri"/>
                <a:cs typeface="+mn-cs"/>
              </a:rPr>
              <a:t>СІЗ</a:t>
            </a:r>
            <a:r>
              <a:rPr lang="ru-RU" sz="3600" b="1" dirty="0">
                <a:solidFill>
                  <a:srgbClr val="70AD47">
                    <a:lumMod val="75000"/>
                  </a:srgbClr>
                </a:solidFill>
                <a:latin typeface="Calibri"/>
                <a:cs typeface="+mn-cs"/>
              </a:rPr>
              <a:t> </a:t>
            </a:r>
            <a:r>
              <a:rPr lang="ru-RU" sz="3600" b="1" dirty="0" err="1">
                <a:solidFill>
                  <a:srgbClr val="70AD47">
                    <a:lumMod val="75000"/>
                  </a:srgbClr>
                </a:solidFill>
                <a:latin typeface="Calibri"/>
                <a:cs typeface="+mn-cs"/>
              </a:rPr>
              <a:t>ЖҰМЫСШЫ</a:t>
            </a:r>
            <a:r>
              <a:rPr lang="ru-RU" sz="3600" b="1" dirty="0">
                <a:solidFill>
                  <a:srgbClr val="70AD47">
                    <a:lumMod val="75000"/>
                  </a:srgbClr>
                </a:solidFill>
                <a:latin typeface="Calibri"/>
                <a:cs typeface="+mn-cs"/>
              </a:rPr>
              <a:t> </a:t>
            </a:r>
            <a:r>
              <a:rPr lang="ru-RU" sz="3600" b="1" dirty="0" err="1">
                <a:solidFill>
                  <a:srgbClr val="70AD47">
                    <a:lumMod val="75000"/>
                  </a:srgbClr>
                </a:solidFill>
                <a:latin typeface="Calibri"/>
                <a:cs typeface="+mn-cs"/>
              </a:rPr>
              <a:t>БОЛСАҢЫЗ</a:t>
            </a:r>
            <a:endParaRPr lang="ru-RU" sz="3600" b="1" dirty="0">
              <a:solidFill>
                <a:srgbClr val="70AD47">
                  <a:lumMod val="75000"/>
                </a:srgbClr>
              </a:solidFill>
              <a:latin typeface="Calibri"/>
              <a:cs typeface="+mn-cs"/>
            </a:endParaRPr>
          </a:p>
        </p:txBody>
      </p:sp>
      <p:sp>
        <p:nvSpPr>
          <p:cNvPr id="29" name="TextBox 28"/>
          <p:cNvSpPr txBox="1"/>
          <p:nvPr/>
        </p:nvSpPr>
        <p:spPr>
          <a:xfrm>
            <a:off x="7515225" y="1998663"/>
            <a:ext cx="2732088" cy="2800350"/>
          </a:xfrm>
          <a:prstGeom prst="rect">
            <a:avLst/>
          </a:prstGeom>
          <a:noFill/>
        </p:spPr>
        <p:txBody>
          <a:bodyPr>
            <a:spAutoFit/>
          </a:bodyPr>
          <a:lstStyle/>
          <a:p>
            <a:pPr fontAlgn="auto">
              <a:spcBef>
                <a:spcPts val="0"/>
              </a:spcBef>
              <a:spcAft>
                <a:spcPts val="0"/>
              </a:spcAft>
              <a:defRPr/>
            </a:pPr>
            <a:endParaRPr lang="ru-RU" sz="1600" dirty="0">
              <a:solidFill>
                <a:srgbClr val="70AD47">
                  <a:lumMod val="75000"/>
                </a:srgbClr>
              </a:solidFill>
              <a:latin typeface="Calibri"/>
              <a:cs typeface="+mn-cs"/>
            </a:endParaRPr>
          </a:p>
          <a:p>
            <a:pPr fontAlgn="auto">
              <a:spcBef>
                <a:spcPts val="0"/>
              </a:spcBef>
              <a:spcAft>
                <a:spcPts val="0"/>
              </a:spcAft>
              <a:defRPr/>
            </a:pPr>
            <a:endParaRPr lang="ru-RU" sz="1600" dirty="0">
              <a:solidFill>
                <a:srgbClr val="70AD47">
                  <a:lumMod val="75000"/>
                </a:srgbClr>
              </a:solidFill>
              <a:latin typeface="Calibri"/>
              <a:cs typeface="+mn-cs"/>
            </a:endParaRPr>
          </a:p>
          <a:p>
            <a:pPr fontAlgn="auto">
              <a:spcBef>
                <a:spcPts val="0"/>
              </a:spcBef>
              <a:spcAft>
                <a:spcPts val="0"/>
              </a:spcAft>
              <a:defRPr/>
            </a:pPr>
            <a:r>
              <a:rPr lang="ru-RU" sz="2400" dirty="0">
                <a:solidFill>
                  <a:srgbClr val="70AD47">
                    <a:lumMod val="75000"/>
                  </a:srgbClr>
                </a:solidFill>
                <a:latin typeface="Calibri"/>
                <a:cs typeface="+mn-cs"/>
              </a:rPr>
              <a:t>1% - </a:t>
            </a:r>
            <a:r>
              <a:rPr lang="ru-RU" sz="2400" dirty="0" err="1">
                <a:solidFill>
                  <a:srgbClr val="70AD47">
                    <a:lumMod val="75000"/>
                  </a:srgbClr>
                </a:solidFill>
                <a:latin typeface="Calibri"/>
                <a:cs typeface="+mn-cs"/>
              </a:rPr>
              <a:t>2017ж</a:t>
            </a:r>
            <a:r>
              <a:rPr lang="ru-RU" sz="2400" dirty="0">
                <a:solidFill>
                  <a:srgbClr val="70AD47">
                    <a:lumMod val="75000"/>
                  </a:srgbClr>
                </a:solidFill>
                <a:latin typeface="Calibri"/>
                <a:cs typeface="+mn-cs"/>
              </a:rPr>
              <a:t> . </a:t>
            </a:r>
          </a:p>
          <a:p>
            <a:pPr fontAlgn="auto">
              <a:spcBef>
                <a:spcPts val="0"/>
              </a:spcBef>
              <a:spcAft>
                <a:spcPts val="0"/>
              </a:spcAft>
              <a:defRPr/>
            </a:pPr>
            <a:r>
              <a:rPr lang="ru-RU" sz="2400" dirty="0">
                <a:solidFill>
                  <a:srgbClr val="70AD47">
                    <a:lumMod val="75000"/>
                  </a:srgbClr>
                </a:solidFill>
                <a:latin typeface="Calibri"/>
                <a:cs typeface="+mn-cs"/>
              </a:rPr>
              <a:t>1,5% - 2018-2019 </a:t>
            </a:r>
            <a:r>
              <a:rPr lang="ru-RU" sz="2400" dirty="0" err="1">
                <a:solidFill>
                  <a:srgbClr val="70AD47">
                    <a:lumMod val="75000"/>
                  </a:srgbClr>
                </a:solidFill>
                <a:latin typeface="Calibri"/>
                <a:cs typeface="+mn-cs"/>
              </a:rPr>
              <a:t>жж</a:t>
            </a:r>
            <a:r>
              <a:rPr lang="ru-RU" sz="2400" dirty="0">
                <a:solidFill>
                  <a:srgbClr val="70AD47">
                    <a:lumMod val="75000"/>
                  </a:srgbClr>
                </a:solidFill>
                <a:latin typeface="Calibri"/>
                <a:cs typeface="+mn-cs"/>
              </a:rPr>
              <a:t>.</a:t>
            </a:r>
          </a:p>
          <a:p>
            <a:pPr fontAlgn="auto">
              <a:spcBef>
                <a:spcPts val="0"/>
              </a:spcBef>
              <a:spcAft>
                <a:spcPts val="0"/>
              </a:spcAft>
              <a:defRPr/>
            </a:pPr>
            <a:r>
              <a:rPr lang="ru-RU" sz="2400" dirty="0">
                <a:solidFill>
                  <a:srgbClr val="70AD47">
                    <a:lumMod val="75000"/>
                  </a:srgbClr>
                </a:solidFill>
                <a:latin typeface="Calibri"/>
                <a:cs typeface="+mn-cs"/>
              </a:rPr>
              <a:t>2% - 2020 ж.</a:t>
            </a:r>
          </a:p>
          <a:p>
            <a:pPr fontAlgn="auto">
              <a:spcBef>
                <a:spcPts val="0"/>
              </a:spcBef>
              <a:spcAft>
                <a:spcPts val="0"/>
              </a:spcAft>
              <a:defRPr/>
            </a:pPr>
            <a:r>
              <a:rPr lang="ru-RU" sz="2400" dirty="0">
                <a:solidFill>
                  <a:srgbClr val="70AD47">
                    <a:lumMod val="75000"/>
                  </a:srgbClr>
                </a:solidFill>
                <a:latin typeface="Calibri"/>
                <a:cs typeface="+mn-cs"/>
              </a:rPr>
              <a:t>3% - 2022 </a:t>
            </a:r>
            <a:r>
              <a:rPr lang="ru-RU" sz="2400" dirty="0" err="1">
                <a:solidFill>
                  <a:srgbClr val="70AD47">
                    <a:lumMod val="75000"/>
                  </a:srgbClr>
                </a:solidFill>
                <a:latin typeface="Calibri"/>
                <a:cs typeface="+mn-cs"/>
              </a:rPr>
              <a:t>жылдан</a:t>
            </a:r>
            <a:r>
              <a:rPr lang="ru-RU" sz="2400" dirty="0">
                <a:solidFill>
                  <a:srgbClr val="70AD47">
                    <a:lumMod val="75000"/>
                  </a:srgbClr>
                </a:solidFill>
                <a:latin typeface="Calibri"/>
                <a:cs typeface="+mn-cs"/>
              </a:rPr>
              <a:t> </a:t>
            </a:r>
            <a:r>
              <a:rPr lang="ru-RU" sz="2400" dirty="0" err="1">
                <a:solidFill>
                  <a:srgbClr val="70AD47">
                    <a:lumMod val="75000"/>
                  </a:srgbClr>
                </a:solidFill>
                <a:latin typeface="Calibri"/>
                <a:cs typeface="+mn-cs"/>
              </a:rPr>
              <a:t>кейін</a:t>
            </a:r>
            <a:endParaRPr lang="ru-RU" sz="2400" dirty="0">
              <a:solidFill>
                <a:srgbClr val="70AD47">
                  <a:lumMod val="75000"/>
                </a:srgbClr>
              </a:solidFill>
              <a:latin typeface="Calibri"/>
              <a:cs typeface="+mn-cs"/>
            </a:endParaRPr>
          </a:p>
        </p:txBody>
      </p:sp>
      <p:sp>
        <p:nvSpPr>
          <p:cNvPr id="32" name="TextBox 31"/>
          <p:cNvSpPr txBox="1"/>
          <p:nvPr/>
        </p:nvSpPr>
        <p:spPr>
          <a:xfrm>
            <a:off x="538163" y="4851400"/>
            <a:ext cx="4837112" cy="922338"/>
          </a:xfrm>
          <a:prstGeom prst="rect">
            <a:avLst/>
          </a:prstGeom>
          <a:noFill/>
        </p:spPr>
        <p:txBody>
          <a:bodyPr>
            <a:spAutoFit/>
          </a:bodyPr>
          <a:lstStyle/>
          <a:p>
            <a:pPr marL="285750" indent="-285750" fontAlgn="auto">
              <a:spcBef>
                <a:spcPts val="0"/>
              </a:spcBef>
              <a:spcAft>
                <a:spcPts val="0"/>
              </a:spcAft>
              <a:buFont typeface="Wingdings" panose="05000000000000000000" pitchFamily="2" charset="2"/>
              <a:buChar char="v"/>
              <a:defRPr/>
            </a:pPr>
            <a:endParaRPr lang="ru-RU" dirty="0">
              <a:solidFill>
                <a:srgbClr val="FF0000"/>
              </a:solidFill>
              <a:latin typeface="Calibri"/>
              <a:cs typeface="+mn-cs"/>
            </a:endParaRPr>
          </a:p>
          <a:p>
            <a:pPr fontAlgn="auto">
              <a:spcBef>
                <a:spcPts val="0"/>
              </a:spcBef>
              <a:spcAft>
                <a:spcPts val="0"/>
              </a:spcAft>
              <a:defRPr/>
            </a:pPr>
            <a:r>
              <a:rPr lang="ru-RU" dirty="0">
                <a:solidFill>
                  <a:srgbClr val="ED7D31"/>
                </a:solidFill>
                <a:latin typeface="Calibri"/>
                <a:cs typeface="+mn-cs"/>
              </a:rPr>
              <a:t> </a:t>
            </a:r>
          </a:p>
          <a:p>
            <a:pPr fontAlgn="auto">
              <a:spcBef>
                <a:spcPts val="0"/>
              </a:spcBef>
              <a:spcAft>
                <a:spcPts val="0"/>
              </a:spcAft>
              <a:defRPr/>
            </a:pPr>
            <a:endParaRPr lang="ru-RU" dirty="0">
              <a:solidFill>
                <a:srgbClr val="ED7D31"/>
              </a:solidFill>
              <a:latin typeface="Calibri"/>
              <a:cs typeface="+mn-cs"/>
            </a:endParaRPr>
          </a:p>
        </p:txBody>
      </p:sp>
      <p:grpSp>
        <p:nvGrpSpPr>
          <p:cNvPr id="63493" name="Группа 33"/>
          <p:cNvGrpSpPr>
            <a:grpSpLocks/>
          </p:cNvGrpSpPr>
          <p:nvPr/>
        </p:nvGrpSpPr>
        <p:grpSpPr bwMode="auto">
          <a:xfrm>
            <a:off x="1155700" y="1858963"/>
            <a:ext cx="9459913" cy="2711450"/>
            <a:chOff x="913666" y="4808747"/>
            <a:chExt cx="8798570" cy="1695811"/>
          </a:xfrm>
        </p:grpSpPr>
        <p:sp>
          <p:nvSpPr>
            <p:cNvPr id="9" name="Овал 8"/>
            <p:cNvSpPr/>
            <p:nvPr/>
          </p:nvSpPr>
          <p:spPr>
            <a:xfrm rot="5400000">
              <a:off x="913549" y="4855529"/>
              <a:ext cx="199566" cy="19933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cxnSp>
          <p:nvCxnSpPr>
            <p:cNvPr id="11" name="Прямая соединительная линия 10"/>
            <p:cNvCxnSpPr/>
            <p:nvPr/>
          </p:nvCxnSpPr>
          <p:spPr>
            <a:xfrm rot="5400000" flipV="1">
              <a:off x="349780" y="5705341"/>
              <a:ext cx="1343345" cy="8859"/>
            </a:xfrm>
            <a:prstGeom prst="line">
              <a:avLst/>
            </a:prstGeom>
          </p:spPr>
          <p:style>
            <a:lnRef idx="1">
              <a:schemeClr val="accent6"/>
            </a:lnRef>
            <a:fillRef idx="0">
              <a:schemeClr val="accent6"/>
            </a:fillRef>
            <a:effectRef idx="0">
              <a:schemeClr val="accent6"/>
            </a:effectRef>
            <a:fontRef idx="minor">
              <a:schemeClr val="tx1"/>
            </a:fontRef>
          </p:style>
        </p:cxnSp>
        <p:cxnSp>
          <p:nvCxnSpPr>
            <p:cNvPr id="19" name="Прямая соединительная линия 18"/>
            <p:cNvCxnSpPr/>
            <p:nvPr/>
          </p:nvCxnSpPr>
          <p:spPr>
            <a:xfrm rot="5400000" flipV="1">
              <a:off x="3102009" y="5493861"/>
              <a:ext cx="1343344" cy="8859"/>
            </a:xfrm>
            <a:prstGeom prst="line">
              <a:avLst/>
            </a:prstGeom>
          </p:spPr>
          <p:style>
            <a:lnRef idx="1">
              <a:schemeClr val="accent6"/>
            </a:lnRef>
            <a:fillRef idx="0">
              <a:schemeClr val="accent6"/>
            </a:fillRef>
            <a:effectRef idx="0">
              <a:schemeClr val="accent6"/>
            </a:effectRef>
            <a:fontRef idx="minor">
              <a:schemeClr val="tx1"/>
            </a:fontRef>
          </p:style>
        </p:cxnSp>
        <p:sp>
          <p:nvSpPr>
            <p:cNvPr id="20" name="Овал 19"/>
            <p:cNvSpPr/>
            <p:nvPr/>
          </p:nvSpPr>
          <p:spPr>
            <a:xfrm rot="5400000">
              <a:off x="3673898" y="6169342"/>
              <a:ext cx="199566" cy="200806"/>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21" name="TextBox 20"/>
            <p:cNvSpPr txBox="1"/>
            <p:nvPr/>
          </p:nvSpPr>
          <p:spPr>
            <a:xfrm>
              <a:off x="1282795" y="5213835"/>
              <a:ext cx="2287127" cy="1058393"/>
            </a:xfrm>
            <a:prstGeom prst="rect">
              <a:avLst/>
            </a:prstGeom>
            <a:noFill/>
          </p:spPr>
          <p:txBody>
            <a:bodyPr>
              <a:spAutoFit/>
            </a:bodyPr>
            <a:lstStyle/>
            <a:p>
              <a:pPr fontAlgn="auto">
                <a:spcBef>
                  <a:spcPts val="0"/>
                </a:spcBef>
                <a:spcAft>
                  <a:spcPts val="0"/>
                </a:spcAft>
                <a:defRPr/>
              </a:pPr>
              <a:endParaRPr lang="ru-RU" sz="1600" dirty="0">
                <a:solidFill>
                  <a:srgbClr val="70AD47">
                    <a:lumMod val="75000"/>
                  </a:srgbClr>
                </a:solidFill>
                <a:latin typeface="Calibri"/>
                <a:cs typeface="+mn-cs"/>
              </a:endParaRPr>
            </a:p>
            <a:p>
              <a:pPr fontAlgn="auto">
                <a:spcBef>
                  <a:spcPts val="0"/>
                </a:spcBef>
                <a:spcAft>
                  <a:spcPts val="0"/>
                </a:spcAft>
                <a:defRPr/>
              </a:pPr>
              <a:endParaRPr lang="ru-RU" sz="1600" dirty="0">
                <a:solidFill>
                  <a:srgbClr val="70AD47">
                    <a:lumMod val="75000"/>
                  </a:srgbClr>
                </a:solidFill>
                <a:latin typeface="Calibri"/>
                <a:cs typeface="+mn-cs"/>
              </a:endParaRPr>
            </a:p>
            <a:p>
              <a:pPr fontAlgn="auto">
                <a:spcBef>
                  <a:spcPts val="0"/>
                </a:spcBef>
                <a:spcAft>
                  <a:spcPts val="0"/>
                </a:spcAft>
                <a:defRPr/>
              </a:pPr>
              <a:r>
                <a:rPr lang="ru-RU" sz="2400" dirty="0">
                  <a:solidFill>
                    <a:srgbClr val="70AD47">
                      <a:lumMod val="75000"/>
                    </a:srgbClr>
                  </a:solidFill>
                  <a:latin typeface="Calibri"/>
                  <a:cs typeface="+mn-cs"/>
                </a:rPr>
                <a:t>2017 </a:t>
              </a:r>
              <a:r>
                <a:rPr lang="ru-RU" sz="2400" dirty="0" err="1">
                  <a:solidFill>
                    <a:srgbClr val="70AD47">
                      <a:lumMod val="75000"/>
                    </a:srgbClr>
                  </a:solidFill>
                  <a:latin typeface="Calibri"/>
                  <a:cs typeface="+mn-cs"/>
                </a:rPr>
                <a:t>жылдың</a:t>
              </a:r>
              <a:r>
                <a:rPr lang="ru-RU" sz="2400" dirty="0">
                  <a:solidFill>
                    <a:srgbClr val="70AD47">
                      <a:lumMod val="75000"/>
                    </a:srgbClr>
                  </a:solidFill>
                  <a:latin typeface="Calibri"/>
                  <a:cs typeface="+mn-cs"/>
                </a:rPr>
                <a:t> 1 </a:t>
              </a:r>
              <a:r>
                <a:rPr lang="ru-RU" sz="2400" dirty="0" err="1">
                  <a:solidFill>
                    <a:srgbClr val="70AD47">
                      <a:lumMod val="75000"/>
                    </a:srgbClr>
                  </a:solidFill>
                  <a:latin typeface="Calibri"/>
                  <a:cs typeface="+mn-cs"/>
                </a:rPr>
                <a:t>шілдесінен</a:t>
              </a:r>
              <a:r>
                <a:rPr lang="ru-RU" sz="2400" dirty="0">
                  <a:solidFill>
                    <a:srgbClr val="70AD47">
                      <a:lumMod val="75000"/>
                    </a:srgbClr>
                  </a:solidFill>
                  <a:latin typeface="Calibri"/>
                  <a:cs typeface="+mn-cs"/>
                </a:rPr>
                <a:t> </a:t>
              </a:r>
              <a:r>
                <a:rPr lang="ru-RU" sz="2400" dirty="0" err="1">
                  <a:solidFill>
                    <a:srgbClr val="70AD47">
                      <a:lumMod val="75000"/>
                    </a:srgbClr>
                  </a:solidFill>
                  <a:latin typeface="Calibri"/>
                  <a:cs typeface="+mn-cs"/>
                </a:rPr>
                <a:t>бастап</a:t>
              </a:r>
              <a:r>
                <a:rPr lang="ru-RU" sz="2400" dirty="0">
                  <a:solidFill>
                    <a:srgbClr val="70AD47">
                      <a:lumMod val="75000"/>
                    </a:srgbClr>
                  </a:solidFill>
                  <a:latin typeface="Calibri"/>
                  <a:cs typeface="+mn-cs"/>
                </a:rPr>
                <a:t> ай </a:t>
              </a:r>
              <a:r>
                <a:rPr lang="ru-RU" sz="2400" dirty="0" err="1">
                  <a:solidFill>
                    <a:srgbClr val="70AD47">
                      <a:lumMod val="75000"/>
                    </a:srgbClr>
                  </a:solidFill>
                  <a:latin typeface="Calibri"/>
                  <a:cs typeface="+mn-cs"/>
                </a:rPr>
                <a:t>сайын</a:t>
              </a:r>
              <a:r>
                <a:rPr lang="ru-RU" sz="2400" dirty="0">
                  <a:solidFill>
                    <a:srgbClr val="70AD47">
                      <a:lumMod val="75000"/>
                    </a:srgbClr>
                  </a:solidFill>
                  <a:latin typeface="Calibri"/>
                  <a:cs typeface="+mn-cs"/>
                </a:rPr>
                <a:t> </a:t>
              </a:r>
              <a:endParaRPr lang="ru-RU" dirty="0">
                <a:solidFill>
                  <a:prstClr val="black"/>
                </a:solidFill>
                <a:latin typeface="Calibri"/>
                <a:cs typeface="+mn-cs"/>
              </a:endParaRPr>
            </a:p>
          </p:txBody>
        </p:sp>
        <p:sp>
          <p:nvSpPr>
            <p:cNvPr id="22" name="TextBox 21"/>
            <p:cNvSpPr txBox="1"/>
            <p:nvPr/>
          </p:nvSpPr>
          <p:spPr>
            <a:xfrm>
              <a:off x="1207494" y="4853426"/>
              <a:ext cx="1758532" cy="327645"/>
            </a:xfrm>
            <a:prstGeom prst="rect">
              <a:avLst/>
            </a:prstGeom>
            <a:noFill/>
          </p:spPr>
          <p:txBody>
            <a:bodyPr wrap="none">
              <a:spAutoFit/>
            </a:bodyPr>
            <a:lstStyle/>
            <a:p>
              <a:pPr fontAlgn="auto">
                <a:spcBef>
                  <a:spcPts val="0"/>
                </a:spcBef>
                <a:spcAft>
                  <a:spcPts val="0"/>
                </a:spcAft>
                <a:defRPr/>
              </a:pPr>
              <a:r>
                <a:rPr lang="ru-RU" sz="2800" dirty="0" err="1">
                  <a:solidFill>
                    <a:srgbClr val="00CCFF"/>
                  </a:solidFill>
                  <a:latin typeface="Calibri"/>
                  <a:cs typeface="+mn-cs"/>
                </a:rPr>
                <a:t>ТӨЛЕМДЕР</a:t>
              </a:r>
              <a:endParaRPr lang="ru-RU" sz="2800" dirty="0">
                <a:solidFill>
                  <a:srgbClr val="00CCFF"/>
                </a:solidFill>
                <a:latin typeface="Calibri"/>
                <a:cs typeface="+mn-cs"/>
              </a:endParaRPr>
            </a:p>
          </p:txBody>
        </p:sp>
        <p:sp>
          <p:nvSpPr>
            <p:cNvPr id="23" name="TextBox 22"/>
            <p:cNvSpPr txBox="1"/>
            <p:nvPr/>
          </p:nvSpPr>
          <p:spPr>
            <a:xfrm>
              <a:off x="4009924" y="4868319"/>
              <a:ext cx="1697995" cy="327645"/>
            </a:xfrm>
            <a:prstGeom prst="rect">
              <a:avLst/>
            </a:prstGeom>
            <a:noFill/>
          </p:spPr>
          <p:txBody>
            <a:bodyPr wrap="none">
              <a:spAutoFit/>
            </a:bodyPr>
            <a:lstStyle/>
            <a:p>
              <a:pPr fontAlgn="auto">
                <a:spcBef>
                  <a:spcPts val="0"/>
                </a:spcBef>
                <a:spcAft>
                  <a:spcPts val="0"/>
                </a:spcAft>
                <a:defRPr/>
              </a:pPr>
              <a:r>
                <a:rPr lang="ru-RU" sz="2800" dirty="0" err="1">
                  <a:solidFill>
                    <a:srgbClr val="00CCFF"/>
                  </a:solidFill>
                  <a:latin typeface="Calibri"/>
                  <a:cs typeface="+mn-cs"/>
                </a:rPr>
                <a:t>КІМ</a:t>
              </a:r>
              <a:r>
                <a:rPr lang="ru-RU" sz="2800" dirty="0">
                  <a:solidFill>
                    <a:srgbClr val="00CCFF"/>
                  </a:solidFill>
                  <a:latin typeface="Calibri"/>
                  <a:cs typeface="+mn-cs"/>
                </a:rPr>
                <a:t> </a:t>
              </a:r>
              <a:r>
                <a:rPr lang="ru-RU" sz="2800" dirty="0" err="1">
                  <a:solidFill>
                    <a:srgbClr val="00CCFF"/>
                  </a:solidFill>
                  <a:latin typeface="Calibri"/>
                  <a:cs typeface="+mn-cs"/>
                </a:rPr>
                <a:t>ҮШІН</a:t>
              </a:r>
              <a:r>
                <a:rPr lang="ru-RU" sz="2800" dirty="0">
                  <a:solidFill>
                    <a:srgbClr val="00CCFF"/>
                  </a:solidFill>
                  <a:latin typeface="Calibri"/>
                  <a:cs typeface="+mn-cs"/>
                </a:rPr>
                <a:t>?</a:t>
              </a:r>
            </a:p>
          </p:txBody>
        </p:sp>
        <p:sp>
          <p:nvSpPr>
            <p:cNvPr id="24" name="Овал 23"/>
            <p:cNvSpPr/>
            <p:nvPr/>
          </p:nvSpPr>
          <p:spPr>
            <a:xfrm rot="5400000">
              <a:off x="6390691" y="4808127"/>
              <a:ext cx="199565" cy="200806"/>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cxnSp>
          <p:nvCxnSpPr>
            <p:cNvPr id="25" name="Прямая соединительная линия 24"/>
            <p:cNvCxnSpPr/>
            <p:nvPr/>
          </p:nvCxnSpPr>
          <p:spPr>
            <a:xfrm rot="5400000" flipV="1">
              <a:off x="5819298" y="5728673"/>
              <a:ext cx="1342352" cy="8859"/>
            </a:xfrm>
            <a:prstGeom prst="line">
              <a:avLst/>
            </a:prstGeom>
          </p:spPr>
          <p:style>
            <a:lnRef idx="1">
              <a:schemeClr val="accent6"/>
            </a:lnRef>
            <a:fillRef idx="0">
              <a:schemeClr val="accent6"/>
            </a:fillRef>
            <a:effectRef idx="0">
              <a:schemeClr val="accent6"/>
            </a:effectRef>
            <a:fontRef idx="minor">
              <a:schemeClr val="tx1"/>
            </a:fontRef>
          </p:style>
        </p:cxnSp>
        <p:sp>
          <p:nvSpPr>
            <p:cNvPr id="27" name="TextBox 26"/>
            <p:cNvSpPr txBox="1"/>
            <p:nvPr/>
          </p:nvSpPr>
          <p:spPr>
            <a:xfrm>
              <a:off x="4009924" y="5256528"/>
              <a:ext cx="2244307" cy="828048"/>
            </a:xfrm>
            <a:prstGeom prst="rect">
              <a:avLst/>
            </a:prstGeom>
            <a:noFill/>
          </p:spPr>
          <p:txBody>
            <a:bodyPr>
              <a:spAutoFit/>
            </a:bodyPr>
            <a:lstStyle/>
            <a:p>
              <a:pPr fontAlgn="auto">
                <a:spcBef>
                  <a:spcPts val="0"/>
                </a:spcBef>
                <a:spcAft>
                  <a:spcPts val="0"/>
                </a:spcAft>
                <a:defRPr/>
              </a:pPr>
              <a:endParaRPr lang="ru-RU" sz="1600" dirty="0">
                <a:solidFill>
                  <a:srgbClr val="70AD47">
                    <a:lumMod val="75000"/>
                  </a:srgbClr>
                </a:solidFill>
                <a:latin typeface="Calibri"/>
                <a:cs typeface="+mn-cs"/>
              </a:endParaRPr>
            </a:p>
            <a:p>
              <a:pPr fontAlgn="auto">
                <a:spcBef>
                  <a:spcPts val="0"/>
                </a:spcBef>
                <a:spcAft>
                  <a:spcPts val="0"/>
                </a:spcAft>
                <a:defRPr/>
              </a:pPr>
              <a:endParaRPr lang="ru-RU" sz="1600" dirty="0">
                <a:solidFill>
                  <a:srgbClr val="70AD47">
                    <a:lumMod val="75000"/>
                  </a:srgbClr>
                </a:solidFill>
                <a:latin typeface="Calibri"/>
                <a:cs typeface="+mn-cs"/>
              </a:endParaRPr>
            </a:p>
            <a:p>
              <a:pPr fontAlgn="auto">
                <a:spcBef>
                  <a:spcPts val="0"/>
                </a:spcBef>
                <a:spcAft>
                  <a:spcPts val="0"/>
                </a:spcAft>
                <a:defRPr/>
              </a:pPr>
              <a:r>
                <a:rPr lang="ru-RU" sz="2400" dirty="0" err="1">
                  <a:solidFill>
                    <a:srgbClr val="70AD47">
                      <a:lumMod val="75000"/>
                    </a:srgbClr>
                  </a:solidFill>
                  <a:latin typeface="Calibri"/>
                  <a:cs typeface="+mn-cs"/>
                </a:rPr>
                <a:t>Жұмысшылары</a:t>
              </a:r>
              <a:r>
                <a:rPr lang="ru-RU" sz="2400" dirty="0">
                  <a:solidFill>
                    <a:srgbClr val="70AD47">
                      <a:lumMod val="75000"/>
                    </a:srgbClr>
                  </a:solidFill>
                  <a:latin typeface="Calibri"/>
                  <a:cs typeface="+mn-cs"/>
                </a:rPr>
                <a:t> </a:t>
              </a:r>
              <a:r>
                <a:rPr lang="ru-RU" sz="2400" dirty="0" err="1">
                  <a:solidFill>
                    <a:srgbClr val="70AD47">
                      <a:lumMod val="75000"/>
                    </a:srgbClr>
                  </a:solidFill>
                  <a:latin typeface="Calibri"/>
                  <a:cs typeface="+mn-cs"/>
                </a:rPr>
                <a:t>үшін</a:t>
              </a:r>
              <a:r>
                <a:rPr lang="ru-RU" sz="2400" dirty="0">
                  <a:solidFill>
                    <a:srgbClr val="70AD47">
                      <a:lumMod val="75000"/>
                    </a:srgbClr>
                  </a:solidFill>
                  <a:latin typeface="Calibri"/>
                  <a:cs typeface="+mn-cs"/>
                </a:rPr>
                <a:t> </a:t>
              </a:r>
            </a:p>
          </p:txBody>
        </p:sp>
        <p:sp>
          <p:nvSpPr>
            <p:cNvPr id="28" name="TextBox 27"/>
            <p:cNvSpPr txBox="1"/>
            <p:nvPr/>
          </p:nvSpPr>
          <p:spPr>
            <a:xfrm>
              <a:off x="6949671" y="4853426"/>
              <a:ext cx="1395310" cy="327645"/>
            </a:xfrm>
            <a:prstGeom prst="rect">
              <a:avLst/>
            </a:prstGeom>
            <a:noFill/>
          </p:spPr>
          <p:txBody>
            <a:bodyPr wrap="none">
              <a:spAutoFit/>
            </a:bodyPr>
            <a:lstStyle/>
            <a:p>
              <a:pPr fontAlgn="auto">
                <a:spcBef>
                  <a:spcPts val="0"/>
                </a:spcBef>
                <a:spcAft>
                  <a:spcPts val="0"/>
                </a:spcAft>
                <a:defRPr/>
              </a:pPr>
              <a:r>
                <a:rPr lang="ru-RU" sz="2800" dirty="0" err="1">
                  <a:solidFill>
                    <a:srgbClr val="00CCFF"/>
                  </a:solidFill>
                  <a:latin typeface="Calibri"/>
                  <a:cs typeface="+mn-cs"/>
                </a:rPr>
                <a:t>ҚАНША</a:t>
              </a:r>
              <a:r>
                <a:rPr lang="ru-RU" sz="2800" dirty="0">
                  <a:solidFill>
                    <a:srgbClr val="00CCFF"/>
                  </a:solidFill>
                  <a:latin typeface="Calibri"/>
                  <a:cs typeface="+mn-cs"/>
                </a:rPr>
                <a:t>?</a:t>
              </a:r>
            </a:p>
          </p:txBody>
        </p:sp>
        <p:sp>
          <p:nvSpPr>
            <p:cNvPr id="30" name="Овал 29"/>
            <p:cNvSpPr/>
            <p:nvPr/>
          </p:nvSpPr>
          <p:spPr>
            <a:xfrm rot="5400000">
              <a:off x="9512788" y="6305110"/>
              <a:ext cx="199566" cy="19933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cxnSp>
          <p:nvCxnSpPr>
            <p:cNvPr id="31" name="Прямая соединительная линия 30"/>
            <p:cNvCxnSpPr/>
            <p:nvPr/>
          </p:nvCxnSpPr>
          <p:spPr>
            <a:xfrm rot="5400000" flipV="1">
              <a:off x="8934751" y="5593643"/>
              <a:ext cx="1342352" cy="8859"/>
            </a:xfrm>
            <a:prstGeom prst="line">
              <a:avLst/>
            </a:prstGeom>
          </p:spPr>
          <p:style>
            <a:lnRef idx="1">
              <a:schemeClr val="accent6"/>
            </a:lnRef>
            <a:fillRef idx="0">
              <a:schemeClr val="accent6"/>
            </a:fillRef>
            <a:effectRef idx="0">
              <a:schemeClr val="accent6"/>
            </a:effectRef>
            <a:fontRef idx="minor">
              <a:schemeClr val="tx1"/>
            </a:fontRef>
          </p:style>
        </p:cxnSp>
      </p:grpSp>
      <p:sp>
        <p:nvSpPr>
          <p:cNvPr id="33" name="TextBox 32"/>
          <p:cNvSpPr txBox="1"/>
          <p:nvPr/>
        </p:nvSpPr>
        <p:spPr>
          <a:xfrm>
            <a:off x="7142163" y="5551488"/>
            <a:ext cx="4202112" cy="368300"/>
          </a:xfrm>
          <a:prstGeom prst="rect">
            <a:avLst/>
          </a:prstGeom>
          <a:noFill/>
          <a:ln>
            <a:solidFill>
              <a:srgbClr val="002060"/>
            </a:solidFill>
          </a:ln>
        </p:spPr>
        <p:txBody>
          <a:bodyPr>
            <a:spAutoFit/>
          </a:bodyPr>
          <a:lstStyle/>
          <a:p>
            <a:pPr fontAlgn="auto">
              <a:spcBef>
                <a:spcPts val="0"/>
              </a:spcBef>
              <a:spcAft>
                <a:spcPts val="0"/>
              </a:spcAft>
              <a:defRPr/>
            </a:pPr>
            <a:r>
              <a:rPr lang="ru-RU" dirty="0" err="1">
                <a:solidFill>
                  <a:srgbClr val="5B9BD5">
                    <a:lumMod val="75000"/>
                  </a:srgbClr>
                </a:solidFill>
                <a:latin typeface="Calibri"/>
                <a:cs typeface="+mn-cs"/>
              </a:rPr>
              <a:t>ТӨЛЕМ</a:t>
            </a:r>
            <a:r>
              <a:rPr lang="ru-RU" dirty="0">
                <a:solidFill>
                  <a:srgbClr val="5B9BD5">
                    <a:lumMod val="75000"/>
                  </a:srgbClr>
                </a:solidFill>
                <a:latin typeface="Calibri"/>
                <a:cs typeface="+mn-cs"/>
              </a:rPr>
              <a:t> </a:t>
            </a:r>
            <a:r>
              <a:rPr lang="ru-RU" dirty="0" err="1">
                <a:solidFill>
                  <a:srgbClr val="5B9BD5">
                    <a:lumMod val="75000"/>
                  </a:srgbClr>
                </a:solidFill>
                <a:latin typeface="Calibri"/>
                <a:cs typeface="+mn-cs"/>
              </a:rPr>
              <a:t>МАҚСАТЫНЫҢ</a:t>
            </a:r>
            <a:r>
              <a:rPr lang="ru-RU" dirty="0">
                <a:solidFill>
                  <a:srgbClr val="5B9BD5">
                    <a:lumMod val="75000"/>
                  </a:srgbClr>
                </a:solidFill>
                <a:latin typeface="Calibri"/>
                <a:cs typeface="+mn-cs"/>
              </a:rPr>
              <a:t> КОДЫ:   121</a:t>
            </a:r>
          </a:p>
        </p:txBody>
      </p:sp>
      <p:sp>
        <p:nvSpPr>
          <p:cNvPr id="2" name="Прямоугольник 1"/>
          <p:cNvSpPr/>
          <p:nvPr/>
        </p:nvSpPr>
        <p:spPr>
          <a:xfrm>
            <a:off x="866775" y="5548313"/>
            <a:ext cx="6096000" cy="369887"/>
          </a:xfrm>
          <a:prstGeom prst="rect">
            <a:avLst/>
          </a:prstGeom>
        </p:spPr>
        <p:txBody>
          <a:bodyPr>
            <a:spAutoFit/>
          </a:bodyPr>
          <a:lstStyle/>
          <a:p>
            <a:pPr marL="285750" indent="-285750" fontAlgn="auto">
              <a:spcBef>
                <a:spcPts val="0"/>
              </a:spcBef>
              <a:spcAft>
                <a:spcPts val="0"/>
              </a:spcAft>
              <a:buFont typeface="Wingdings" panose="05000000000000000000" pitchFamily="2" charset="2"/>
              <a:buChar char="v"/>
              <a:defRPr/>
            </a:pPr>
            <a:r>
              <a:rPr lang="ru-RU" dirty="0" err="1">
                <a:solidFill>
                  <a:srgbClr val="FF0000"/>
                </a:solidFill>
                <a:latin typeface="Calibri"/>
                <a:cs typeface="+mn-cs"/>
              </a:rPr>
              <a:t>ТӨЛЕМ</a:t>
            </a:r>
            <a:r>
              <a:rPr lang="ru-RU" dirty="0">
                <a:solidFill>
                  <a:srgbClr val="FF0000"/>
                </a:solidFill>
                <a:latin typeface="Calibri"/>
                <a:cs typeface="+mn-cs"/>
              </a:rPr>
              <a:t> </a:t>
            </a:r>
            <a:r>
              <a:rPr lang="ru-RU" dirty="0" err="1">
                <a:solidFill>
                  <a:srgbClr val="FF0000"/>
                </a:solidFill>
                <a:latin typeface="Calibri"/>
                <a:cs typeface="+mn-cs"/>
              </a:rPr>
              <a:t>МЕРЗІМІ</a:t>
            </a:r>
            <a:r>
              <a:rPr lang="ru-RU" dirty="0">
                <a:solidFill>
                  <a:srgbClr val="FF0000"/>
                </a:solidFill>
                <a:latin typeface="Calibri"/>
                <a:cs typeface="+mn-cs"/>
              </a:rPr>
              <a:t> </a:t>
            </a:r>
            <a:r>
              <a:rPr lang="ru-RU" dirty="0" err="1">
                <a:solidFill>
                  <a:srgbClr val="FF0000"/>
                </a:solidFill>
                <a:latin typeface="Calibri"/>
                <a:cs typeface="+mn-cs"/>
              </a:rPr>
              <a:t>келесі</a:t>
            </a:r>
            <a:r>
              <a:rPr lang="ru-RU" dirty="0">
                <a:solidFill>
                  <a:srgbClr val="FF0000"/>
                </a:solidFill>
                <a:latin typeface="Calibri"/>
                <a:cs typeface="+mn-cs"/>
              </a:rPr>
              <a:t> </a:t>
            </a:r>
            <a:r>
              <a:rPr lang="ru-RU" dirty="0" err="1">
                <a:solidFill>
                  <a:srgbClr val="FF0000"/>
                </a:solidFill>
                <a:latin typeface="Calibri"/>
                <a:cs typeface="+mn-cs"/>
              </a:rPr>
              <a:t>есептік</a:t>
            </a:r>
            <a:r>
              <a:rPr lang="ru-RU" dirty="0">
                <a:solidFill>
                  <a:srgbClr val="FF0000"/>
                </a:solidFill>
                <a:latin typeface="Calibri"/>
                <a:cs typeface="+mn-cs"/>
              </a:rPr>
              <a:t> </a:t>
            </a:r>
            <a:r>
              <a:rPr lang="ru-RU" dirty="0" err="1">
                <a:solidFill>
                  <a:srgbClr val="FF0000"/>
                </a:solidFill>
                <a:latin typeface="Calibri"/>
                <a:cs typeface="+mn-cs"/>
              </a:rPr>
              <a:t>айдың</a:t>
            </a:r>
            <a:r>
              <a:rPr lang="ru-RU" dirty="0">
                <a:solidFill>
                  <a:srgbClr val="FF0000"/>
                </a:solidFill>
                <a:latin typeface="Calibri"/>
                <a:cs typeface="+mn-cs"/>
              </a:rPr>
              <a:t> 25-не </a:t>
            </a:r>
            <a:r>
              <a:rPr lang="ru-RU" dirty="0" err="1">
                <a:solidFill>
                  <a:srgbClr val="FF0000"/>
                </a:solidFill>
                <a:latin typeface="Calibri"/>
                <a:cs typeface="+mn-cs"/>
              </a:rPr>
              <a:t>дейін</a:t>
            </a:r>
            <a:r>
              <a:rPr lang="ru-RU" dirty="0">
                <a:solidFill>
                  <a:srgbClr val="FF0000"/>
                </a:solidFill>
                <a:latin typeface="Calibri"/>
                <a:cs typeface="+mn-cs"/>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92188" y="0"/>
            <a:ext cx="10626725" cy="28575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5" name="TextBox 4"/>
          <p:cNvSpPr txBox="1"/>
          <p:nvPr/>
        </p:nvSpPr>
        <p:spPr>
          <a:xfrm>
            <a:off x="1114425" y="773113"/>
            <a:ext cx="8743950" cy="647700"/>
          </a:xfrm>
          <a:prstGeom prst="rect">
            <a:avLst/>
          </a:prstGeom>
          <a:noFill/>
        </p:spPr>
        <p:txBody>
          <a:bodyPr>
            <a:spAutoFit/>
          </a:bodyPr>
          <a:lstStyle/>
          <a:p>
            <a:pPr fontAlgn="auto">
              <a:spcBef>
                <a:spcPts val="0"/>
              </a:spcBef>
              <a:spcAft>
                <a:spcPts val="0"/>
              </a:spcAft>
              <a:defRPr/>
            </a:pPr>
            <a:r>
              <a:rPr lang="ru-RU" sz="3600" b="1" dirty="0" err="1">
                <a:solidFill>
                  <a:srgbClr val="70AD47">
                    <a:lumMod val="75000"/>
                  </a:srgbClr>
                </a:solidFill>
                <a:latin typeface="Calibri"/>
                <a:cs typeface="+mn-cs"/>
              </a:rPr>
              <a:t>ЕГЕР</a:t>
            </a:r>
            <a:r>
              <a:rPr lang="ru-RU" sz="3600" b="1" dirty="0">
                <a:solidFill>
                  <a:srgbClr val="70AD47">
                    <a:lumMod val="75000"/>
                  </a:srgbClr>
                </a:solidFill>
                <a:latin typeface="Calibri"/>
                <a:cs typeface="+mn-cs"/>
              </a:rPr>
              <a:t> </a:t>
            </a:r>
            <a:r>
              <a:rPr lang="ru-RU" sz="3600" b="1" dirty="0" err="1">
                <a:solidFill>
                  <a:srgbClr val="70AD47">
                    <a:lumMod val="75000"/>
                  </a:srgbClr>
                </a:solidFill>
                <a:latin typeface="Calibri"/>
                <a:cs typeface="+mn-cs"/>
              </a:rPr>
              <a:t>СІЗ</a:t>
            </a:r>
            <a:r>
              <a:rPr lang="ru-RU" sz="3600" b="1" dirty="0">
                <a:solidFill>
                  <a:srgbClr val="70AD47">
                    <a:lumMod val="75000"/>
                  </a:srgbClr>
                </a:solidFill>
                <a:latin typeface="Calibri"/>
                <a:cs typeface="+mn-cs"/>
              </a:rPr>
              <a:t> ЖЕКЕ </a:t>
            </a:r>
            <a:r>
              <a:rPr lang="ru-RU" sz="3600" b="1" dirty="0" err="1">
                <a:solidFill>
                  <a:srgbClr val="70AD47">
                    <a:lumMod val="75000"/>
                  </a:srgbClr>
                </a:solidFill>
                <a:latin typeface="Calibri"/>
                <a:cs typeface="+mn-cs"/>
              </a:rPr>
              <a:t>КӘСІПКЕР</a:t>
            </a:r>
            <a:r>
              <a:rPr lang="ru-RU" sz="3600" b="1" dirty="0">
                <a:solidFill>
                  <a:srgbClr val="70AD47">
                    <a:lumMod val="75000"/>
                  </a:srgbClr>
                </a:solidFill>
                <a:latin typeface="Calibri"/>
                <a:cs typeface="+mn-cs"/>
              </a:rPr>
              <a:t> </a:t>
            </a:r>
            <a:r>
              <a:rPr lang="ru-RU" sz="3600" b="1" dirty="0" err="1">
                <a:solidFill>
                  <a:srgbClr val="70AD47">
                    <a:lumMod val="75000"/>
                  </a:srgbClr>
                </a:solidFill>
                <a:latin typeface="Calibri"/>
                <a:cs typeface="+mn-cs"/>
              </a:rPr>
              <a:t>БОЛСАҢЫЗ</a:t>
            </a:r>
            <a:endParaRPr lang="ru-RU" sz="3600" b="1" dirty="0">
              <a:solidFill>
                <a:srgbClr val="70AD47">
                  <a:lumMod val="75000"/>
                </a:srgbClr>
              </a:solidFill>
              <a:latin typeface="Calibri"/>
              <a:cs typeface="+mn-cs"/>
            </a:endParaRPr>
          </a:p>
        </p:txBody>
      </p:sp>
      <p:sp>
        <p:nvSpPr>
          <p:cNvPr id="29" name="TextBox 28"/>
          <p:cNvSpPr txBox="1"/>
          <p:nvPr/>
        </p:nvSpPr>
        <p:spPr>
          <a:xfrm>
            <a:off x="7900988" y="1955800"/>
            <a:ext cx="2732087" cy="2033890"/>
          </a:xfrm>
          <a:prstGeom prst="rect">
            <a:avLst/>
          </a:prstGeom>
          <a:noFill/>
        </p:spPr>
        <p:txBody>
          <a:bodyPr>
            <a:spAutoFit/>
          </a:bodyPr>
          <a:lstStyle/>
          <a:p>
            <a:pPr fontAlgn="auto">
              <a:spcBef>
                <a:spcPts val="0"/>
              </a:spcBef>
              <a:spcAft>
                <a:spcPts val="0"/>
              </a:spcAft>
              <a:defRPr/>
            </a:pPr>
            <a:endParaRPr lang="ru-RU" sz="1600" dirty="0">
              <a:solidFill>
                <a:srgbClr val="70AD47">
                  <a:lumMod val="75000"/>
                </a:srgbClr>
              </a:solidFill>
              <a:latin typeface="Calibri"/>
              <a:cs typeface="+mn-cs"/>
            </a:endParaRPr>
          </a:p>
          <a:p>
            <a:pPr fontAlgn="auto">
              <a:spcBef>
                <a:spcPts val="0"/>
              </a:spcBef>
              <a:spcAft>
                <a:spcPts val="0"/>
              </a:spcAft>
              <a:defRPr/>
            </a:pPr>
            <a:endParaRPr lang="ru-RU" sz="1600" dirty="0">
              <a:solidFill>
                <a:srgbClr val="70AD47">
                  <a:lumMod val="75000"/>
                </a:srgbClr>
              </a:solidFill>
              <a:latin typeface="Calibri"/>
              <a:cs typeface="+mn-cs"/>
            </a:endParaRPr>
          </a:p>
          <a:p>
            <a:pPr fontAlgn="auto">
              <a:lnSpc>
                <a:spcPct val="107000"/>
              </a:lnSpc>
              <a:spcBef>
                <a:spcPts val="0"/>
              </a:spcBef>
              <a:spcAft>
                <a:spcPts val="0"/>
              </a:spcAft>
              <a:defRPr/>
            </a:pPr>
            <a:r>
              <a:rPr lang="ru-RU" sz="2200" dirty="0">
                <a:solidFill>
                  <a:srgbClr val="70AD47">
                    <a:lumMod val="75000"/>
                  </a:srgbClr>
                </a:solidFill>
                <a:latin typeface="Calibri"/>
                <a:cs typeface="+mn-cs"/>
              </a:rPr>
              <a:t>2 </a:t>
            </a:r>
            <a:r>
              <a:rPr lang="ru-RU" sz="2200" dirty="0" err="1">
                <a:solidFill>
                  <a:srgbClr val="70AD47">
                    <a:lumMod val="75000"/>
                  </a:srgbClr>
                </a:solidFill>
                <a:latin typeface="Calibri"/>
                <a:cs typeface="+mn-cs"/>
              </a:rPr>
              <a:t>ЕТАЖ-ның</a:t>
            </a:r>
            <a:r>
              <a:rPr lang="ru-RU" sz="2200" dirty="0">
                <a:solidFill>
                  <a:srgbClr val="70AD47">
                    <a:lumMod val="75000"/>
                  </a:srgbClr>
                </a:solidFill>
                <a:latin typeface="Calibri"/>
                <a:cs typeface="+mn-cs"/>
              </a:rPr>
              <a:t> 5%-ы. </a:t>
            </a:r>
          </a:p>
          <a:p>
            <a:pPr fontAlgn="auto">
              <a:lnSpc>
                <a:spcPct val="107000"/>
              </a:lnSpc>
              <a:spcBef>
                <a:spcPts val="0"/>
              </a:spcBef>
              <a:spcAft>
                <a:spcPts val="0"/>
              </a:spcAft>
              <a:defRPr/>
            </a:pPr>
            <a:endParaRPr lang="ru-RU" sz="2200" dirty="0">
              <a:solidFill>
                <a:srgbClr val="70AD47">
                  <a:lumMod val="75000"/>
                </a:srgbClr>
              </a:solidFill>
              <a:latin typeface="Calibri"/>
              <a:cs typeface="+mn-cs"/>
            </a:endParaRPr>
          </a:p>
          <a:p>
            <a:pPr fontAlgn="auto">
              <a:lnSpc>
                <a:spcPct val="107000"/>
              </a:lnSpc>
              <a:spcBef>
                <a:spcPts val="0"/>
              </a:spcBef>
              <a:spcAft>
                <a:spcPts val="0"/>
              </a:spcAft>
              <a:defRPr/>
            </a:pPr>
            <a:r>
              <a:rPr lang="ru-RU" sz="2200" dirty="0" err="1">
                <a:solidFill>
                  <a:srgbClr val="70AD47">
                    <a:lumMod val="75000"/>
                  </a:srgbClr>
                </a:solidFill>
                <a:latin typeface="Calibri"/>
                <a:cs typeface="+mn-cs"/>
              </a:rPr>
              <a:t>Бұл айына</a:t>
            </a:r>
            <a:r>
              <a:rPr lang="ru-RU" sz="2200" dirty="0">
                <a:solidFill>
                  <a:srgbClr val="70AD47">
                    <a:lumMod val="75000"/>
                  </a:srgbClr>
                </a:solidFill>
                <a:latin typeface="Calibri"/>
                <a:cs typeface="+mn-cs"/>
              </a:rPr>
              <a:t> 2017 </a:t>
            </a:r>
            <a:r>
              <a:rPr lang="ru-RU" sz="2200" dirty="0" err="1">
                <a:solidFill>
                  <a:srgbClr val="70AD47">
                    <a:lumMod val="75000"/>
                  </a:srgbClr>
                </a:solidFill>
                <a:latin typeface="Calibri"/>
                <a:cs typeface="+mn-cs"/>
              </a:rPr>
              <a:t>жылы</a:t>
            </a:r>
            <a:r>
              <a:rPr lang="ru-RU" sz="2200" dirty="0">
                <a:solidFill>
                  <a:srgbClr val="70AD47">
                    <a:lumMod val="75000"/>
                  </a:srgbClr>
                </a:solidFill>
                <a:latin typeface="Calibri"/>
                <a:cs typeface="+mn-cs"/>
              </a:rPr>
              <a:t> 2445,9 </a:t>
            </a:r>
            <a:r>
              <a:rPr lang="ru-RU" sz="2200" dirty="0" err="1">
                <a:solidFill>
                  <a:srgbClr val="70AD47">
                    <a:lumMod val="75000"/>
                  </a:srgbClr>
                </a:solidFill>
                <a:latin typeface="Calibri"/>
                <a:cs typeface="+mn-cs"/>
              </a:rPr>
              <a:t>теңге</a:t>
            </a:r>
            <a:r>
              <a:rPr lang="ru-RU" sz="2200" dirty="0">
                <a:solidFill>
                  <a:srgbClr val="70AD47">
                    <a:lumMod val="75000"/>
                  </a:srgbClr>
                </a:solidFill>
                <a:latin typeface="Calibri"/>
                <a:cs typeface="+mn-cs"/>
              </a:rPr>
              <a:t>, </a:t>
            </a:r>
          </a:p>
        </p:txBody>
      </p:sp>
      <p:sp>
        <p:nvSpPr>
          <p:cNvPr id="32" name="TextBox 31"/>
          <p:cNvSpPr txBox="1"/>
          <p:nvPr/>
        </p:nvSpPr>
        <p:spPr>
          <a:xfrm>
            <a:off x="404813" y="5307013"/>
            <a:ext cx="5788025" cy="1476375"/>
          </a:xfrm>
          <a:prstGeom prst="rect">
            <a:avLst/>
          </a:prstGeom>
          <a:noFill/>
        </p:spPr>
        <p:txBody>
          <a:bodyPr>
            <a:spAutoFit/>
          </a:bodyPr>
          <a:lstStyle/>
          <a:p>
            <a:pPr fontAlgn="auto">
              <a:spcBef>
                <a:spcPts val="0"/>
              </a:spcBef>
              <a:spcAft>
                <a:spcPts val="0"/>
              </a:spcAft>
              <a:defRPr/>
            </a:pPr>
            <a:r>
              <a:rPr lang="ru-RU" dirty="0" err="1">
                <a:solidFill>
                  <a:srgbClr val="FF0000"/>
                </a:solidFill>
                <a:latin typeface="Calibri"/>
                <a:cs typeface="+mn-cs"/>
              </a:rPr>
              <a:t>МАҢЫЗДЫ</a:t>
            </a:r>
            <a:r>
              <a:rPr lang="ru-RU" dirty="0">
                <a:solidFill>
                  <a:srgbClr val="FF0000"/>
                </a:solidFill>
                <a:latin typeface="Calibri"/>
                <a:cs typeface="+mn-cs"/>
              </a:rPr>
              <a:t> </a:t>
            </a:r>
          </a:p>
          <a:p>
            <a:pPr marL="285750" indent="-285750" fontAlgn="auto">
              <a:spcBef>
                <a:spcPts val="0"/>
              </a:spcBef>
              <a:spcAft>
                <a:spcPts val="0"/>
              </a:spcAft>
              <a:buFont typeface="Wingdings" panose="05000000000000000000" pitchFamily="2" charset="2"/>
              <a:buChar char="v"/>
              <a:defRPr/>
            </a:pPr>
            <a:r>
              <a:rPr lang="ru-RU" dirty="0" err="1">
                <a:solidFill>
                  <a:srgbClr val="FF0000"/>
                </a:solidFill>
                <a:latin typeface="Calibri"/>
                <a:cs typeface="+mn-cs"/>
              </a:rPr>
              <a:t>АУДАРЫМ</a:t>
            </a:r>
            <a:r>
              <a:rPr lang="ru-RU" dirty="0">
                <a:solidFill>
                  <a:srgbClr val="FF0000"/>
                </a:solidFill>
                <a:latin typeface="Calibri"/>
                <a:cs typeface="+mn-cs"/>
              </a:rPr>
              <a:t> </a:t>
            </a:r>
            <a:r>
              <a:rPr lang="ru-RU" dirty="0" err="1">
                <a:solidFill>
                  <a:srgbClr val="FF0000"/>
                </a:solidFill>
                <a:latin typeface="Calibri"/>
                <a:cs typeface="+mn-cs"/>
              </a:rPr>
              <a:t>КЕЗІНДЕ</a:t>
            </a:r>
            <a:r>
              <a:rPr lang="ru-RU" dirty="0">
                <a:solidFill>
                  <a:srgbClr val="FF0000"/>
                </a:solidFill>
                <a:latin typeface="Calibri"/>
                <a:cs typeface="+mn-cs"/>
              </a:rPr>
              <a:t> </a:t>
            </a:r>
            <a:r>
              <a:rPr lang="ru-RU" dirty="0" err="1">
                <a:solidFill>
                  <a:srgbClr val="FF0000"/>
                </a:solidFill>
                <a:latin typeface="Calibri"/>
                <a:cs typeface="+mn-cs"/>
              </a:rPr>
              <a:t>ЖСН</a:t>
            </a:r>
            <a:r>
              <a:rPr lang="ru-RU" dirty="0">
                <a:solidFill>
                  <a:srgbClr val="FF0000"/>
                </a:solidFill>
                <a:latin typeface="Calibri"/>
                <a:cs typeface="+mn-cs"/>
              </a:rPr>
              <a:t> МЕН </a:t>
            </a:r>
            <a:r>
              <a:rPr lang="ru-RU" dirty="0" err="1">
                <a:solidFill>
                  <a:srgbClr val="FF0000"/>
                </a:solidFill>
                <a:latin typeface="Calibri"/>
                <a:cs typeface="+mn-cs"/>
              </a:rPr>
              <a:t>Т.А.Ә</a:t>
            </a:r>
            <a:r>
              <a:rPr lang="ru-RU" dirty="0">
                <a:solidFill>
                  <a:srgbClr val="FF0000"/>
                </a:solidFill>
                <a:latin typeface="Calibri"/>
                <a:cs typeface="+mn-cs"/>
              </a:rPr>
              <a:t> </a:t>
            </a:r>
            <a:r>
              <a:rPr lang="ru-RU" dirty="0" err="1">
                <a:solidFill>
                  <a:srgbClr val="FF0000"/>
                </a:solidFill>
                <a:latin typeface="Calibri"/>
                <a:cs typeface="+mn-cs"/>
              </a:rPr>
              <a:t>ТЕКСЕРУ</a:t>
            </a:r>
            <a:r>
              <a:rPr lang="ru-RU" dirty="0">
                <a:solidFill>
                  <a:srgbClr val="FF0000"/>
                </a:solidFill>
                <a:latin typeface="Calibri"/>
                <a:cs typeface="+mn-cs"/>
              </a:rPr>
              <a:t> </a:t>
            </a:r>
            <a:r>
              <a:rPr lang="ru-RU" dirty="0" err="1">
                <a:solidFill>
                  <a:srgbClr val="FF0000"/>
                </a:solidFill>
                <a:latin typeface="Calibri"/>
                <a:cs typeface="+mn-cs"/>
              </a:rPr>
              <a:t>МАҢЫЗДЫ</a:t>
            </a:r>
            <a:endParaRPr lang="ru-RU" dirty="0">
              <a:solidFill>
                <a:srgbClr val="FF0000"/>
              </a:solidFill>
              <a:latin typeface="Calibri"/>
              <a:cs typeface="+mn-cs"/>
            </a:endParaRPr>
          </a:p>
          <a:p>
            <a:pPr marL="285750" indent="-285750" fontAlgn="auto">
              <a:spcBef>
                <a:spcPts val="0"/>
              </a:spcBef>
              <a:spcAft>
                <a:spcPts val="0"/>
              </a:spcAft>
              <a:buFont typeface="Wingdings" panose="05000000000000000000" pitchFamily="2" charset="2"/>
              <a:buChar char="v"/>
              <a:defRPr/>
            </a:pPr>
            <a:r>
              <a:rPr lang="ru-RU" dirty="0" err="1">
                <a:solidFill>
                  <a:srgbClr val="FF0000"/>
                </a:solidFill>
                <a:latin typeface="Calibri"/>
              </a:rPr>
              <a:t>ТӨЛЕМ</a:t>
            </a:r>
            <a:r>
              <a:rPr lang="ru-RU" dirty="0">
                <a:solidFill>
                  <a:srgbClr val="FF0000"/>
                </a:solidFill>
                <a:latin typeface="Calibri"/>
              </a:rPr>
              <a:t> </a:t>
            </a:r>
            <a:r>
              <a:rPr lang="ru-RU" dirty="0" err="1">
                <a:solidFill>
                  <a:srgbClr val="FF0000"/>
                </a:solidFill>
                <a:latin typeface="Calibri"/>
              </a:rPr>
              <a:t>МЕРЗІМІ</a:t>
            </a:r>
            <a:r>
              <a:rPr lang="ru-RU" dirty="0">
                <a:solidFill>
                  <a:srgbClr val="FF0000"/>
                </a:solidFill>
                <a:latin typeface="Calibri"/>
              </a:rPr>
              <a:t> </a:t>
            </a:r>
            <a:r>
              <a:rPr lang="ru-RU" dirty="0" err="1">
                <a:solidFill>
                  <a:srgbClr val="FF0000"/>
                </a:solidFill>
                <a:latin typeface="Calibri"/>
              </a:rPr>
              <a:t>келесі</a:t>
            </a:r>
            <a:r>
              <a:rPr lang="ru-RU" dirty="0">
                <a:solidFill>
                  <a:srgbClr val="FF0000"/>
                </a:solidFill>
                <a:latin typeface="Calibri"/>
              </a:rPr>
              <a:t> </a:t>
            </a:r>
            <a:r>
              <a:rPr lang="ru-RU" dirty="0" err="1">
                <a:solidFill>
                  <a:srgbClr val="FF0000"/>
                </a:solidFill>
                <a:latin typeface="Calibri"/>
              </a:rPr>
              <a:t>есептік</a:t>
            </a:r>
            <a:r>
              <a:rPr lang="ru-RU" dirty="0">
                <a:solidFill>
                  <a:srgbClr val="FF0000"/>
                </a:solidFill>
                <a:latin typeface="Calibri"/>
              </a:rPr>
              <a:t> </a:t>
            </a:r>
            <a:r>
              <a:rPr lang="ru-RU" dirty="0" err="1">
                <a:solidFill>
                  <a:srgbClr val="FF0000"/>
                </a:solidFill>
                <a:latin typeface="Calibri"/>
              </a:rPr>
              <a:t>айдың</a:t>
            </a:r>
            <a:r>
              <a:rPr lang="ru-RU" dirty="0">
                <a:solidFill>
                  <a:srgbClr val="FF0000"/>
                </a:solidFill>
                <a:latin typeface="Calibri"/>
              </a:rPr>
              <a:t> 25-не </a:t>
            </a:r>
            <a:r>
              <a:rPr lang="ru-RU" dirty="0" err="1">
                <a:solidFill>
                  <a:srgbClr val="FF0000"/>
                </a:solidFill>
                <a:latin typeface="Calibri"/>
              </a:rPr>
              <a:t>дейін</a:t>
            </a:r>
            <a:endParaRPr lang="ru-RU" dirty="0">
              <a:solidFill>
                <a:srgbClr val="ED7D31"/>
              </a:solidFill>
              <a:latin typeface="Calibri"/>
              <a:cs typeface="+mn-cs"/>
            </a:endParaRPr>
          </a:p>
          <a:p>
            <a:pPr fontAlgn="auto">
              <a:spcBef>
                <a:spcPts val="0"/>
              </a:spcBef>
              <a:spcAft>
                <a:spcPts val="0"/>
              </a:spcAft>
              <a:defRPr/>
            </a:pPr>
            <a:endParaRPr lang="ru-RU" dirty="0">
              <a:solidFill>
                <a:srgbClr val="ED7D31"/>
              </a:solidFill>
              <a:latin typeface="Calibri"/>
              <a:cs typeface="+mn-cs"/>
            </a:endParaRPr>
          </a:p>
        </p:txBody>
      </p:sp>
      <p:grpSp>
        <p:nvGrpSpPr>
          <p:cNvPr id="64517" name="Группа 33"/>
          <p:cNvGrpSpPr>
            <a:grpSpLocks/>
          </p:cNvGrpSpPr>
          <p:nvPr/>
        </p:nvGrpSpPr>
        <p:grpSpPr bwMode="auto">
          <a:xfrm>
            <a:off x="1114425" y="1727200"/>
            <a:ext cx="9988550" cy="4129088"/>
            <a:chOff x="913666" y="4808747"/>
            <a:chExt cx="8805261" cy="2582409"/>
          </a:xfrm>
        </p:grpSpPr>
        <p:sp>
          <p:nvSpPr>
            <p:cNvPr id="9" name="Овал 8"/>
            <p:cNvSpPr/>
            <p:nvPr/>
          </p:nvSpPr>
          <p:spPr>
            <a:xfrm rot="5400000">
              <a:off x="913945" y="4855133"/>
              <a:ext cx="199563" cy="20012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cxnSp>
          <p:nvCxnSpPr>
            <p:cNvPr id="11" name="Прямая соединительная линия 10"/>
            <p:cNvCxnSpPr/>
            <p:nvPr/>
          </p:nvCxnSpPr>
          <p:spPr>
            <a:xfrm>
              <a:off x="1015825" y="5038096"/>
              <a:ext cx="20991" cy="1565728"/>
            </a:xfrm>
            <a:prstGeom prst="line">
              <a:avLst/>
            </a:prstGeom>
          </p:spPr>
          <p:style>
            <a:lnRef idx="1">
              <a:schemeClr val="accent6"/>
            </a:lnRef>
            <a:fillRef idx="0">
              <a:schemeClr val="accent6"/>
            </a:fillRef>
            <a:effectRef idx="0">
              <a:schemeClr val="accent6"/>
            </a:effectRef>
            <a:fontRef idx="minor">
              <a:schemeClr val="tx1"/>
            </a:fontRef>
          </p:style>
        </p:cxnSp>
        <p:cxnSp>
          <p:nvCxnSpPr>
            <p:cNvPr id="19" name="Прямая соединительная линия 18"/>
            <p:cNvCxnSpPr/>
            <p:nvPr/>
          </p:nvCxnSpPr>
          <p:spPr>
            <a:xfrm>
              <a:off x="3736332" y="4842504"/>
              <a:ext cx="9796" cy="1561757"/>
            </a:xfrm>
            <a:prstGeom prst="line">
              <a:avLst/>
            </a:prstGeom>
          </p:spPr>
          <p:style>
            <a:lnRef idx="1">
              <a:schemeClr val="accent6"/>
            </a:lnRef>
            <a:fillRef idx="0">
              <a:schemeClr val="accent6"/>
            </a:fillRef>
            <a:effectRef idx="0">
              <a:schemeClr val="accent6"/>
            </a:effectRef>
            <a:fontRef idx="minor">
              <a:schemeClr val="tx1"/>
            </a:fontRef>
          </p:style>
        </p:cxnSp>
        <p:sp>
          <p:nvSpPr>
            <p:cNvPr id="20" name="Овал 19"/>
            <p:cNvSpPr/>
            <p:nvPr/>
          </p:nvSpPr>
          <p:spPr>
            <a:xfrm rot="5400000">
              <a:off x="3663839" y="6403983"/>
              <a:ext cx="199563" cy="200119"/>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21" name="TextBox 20"/>
            <p:cNvSpPr txBox="1"/>
            <p:nvPr/>
          </p:nvSpPr>
          <p:spPr>
            <a:xfrm>
              <a:off x="1186557" y="5118517"/>
              <a:ext cx="2286681" cy="1231137"/>
            </a:xfrm>
            <a:prstGeom prst="rect">
              <a:avLst/>
            </a:prstGeom>
            <a:noFill/>
          </p:spPr>
          <p:txBody>
            <a:bodyPr>
              <a:spAutoFit/>
            </a:bodyPr>
            <a:lstStyle/>
            <a:p>
              <a:pPr fontAlgn="auto">
                <a:spcBef>
                  <a:spcPts val="0"/>
                </a:spcBef>
                <a:spcAft>
                  <a:spcPts val="0"/>
                </a:spcAft>
                <a:defRPr/>
              </a:pPr>
              <a:endParaRPr lang="ru-RU" sz="1600" dirty="0">
                <a:solidFill>
                  <a:srgbClr val="70AD47">
                    <a:lumMod val="75000"/>
                  </a:srgbClr>
                </a:solidFill>
                <a:latin typeface="Calibri"/>
                <a:cs typeface="+mn-cs"/>
              </a:endParaRPr>
            </a:p>
            <a:p>
              <a:pPr fontAlgn="auto">
                <a:spcBef>
                  <a:spcPts val="0"/>
                </a:spcBef>
                <a:spcAft>
                  <a:spcPts val="0"/>
                </a:spcAft>
                <a:defRPr/>
              </a:pPr>
              <a:endParaRPr lang="ru-RU" sz="1600" dirty="0">
                <a:solidFill>
                  <a:srgbClr val="70AD47">
                    <a:lumMod val="75000"/>
                  </a:srgbClr>
                </a:solidFill>
                <a:latin typeface="Calibri"/>
                <a:cs typeface="+mn-cs"/>
              </a:endParaRPr>
            </a:p>
            <a:p>
              <a:pPr fontAlgn="auto">
                <a:spcBef>
                  <a:spcPts val="0"/>
                </a:spcBef>
                <a:spcAft>
                  <a:spcPts val="0"/>
                </a:spcAft>
                <a:defRPr/>
              </a:pPr>
              <a:r>
                <a:rPr lang="ru-RU" sz="2400" dirty="0">
                  <a:solidFill>
                    <a:srgbClr val="70AD47">
                      <a:lumMod val="75000"/>
                    </a:srgbClr>
                  </a:solidFill>
                  <a:latin typeface="Calibri"/>
                </a:rPr>
                <a:t>2017 </a:t>
              </a:r>
              <a:r>
                <a:rPr lang="ru-RU" sz="2400" dirty="0" err="1">
                  <a:solidFill>
                    <a:srgbClr val="70AD47">
                      <a:lumMod val="75000"/>
                    </a:srgbClr>
                  </a:solidFill>
                  <a:latin typeface="Calibri"/>
                </a:rPr>
                <a:t>жылдың</a:t>
              </a:r>
              <a:r>
                <a:rPr lang="ru-RU" sz="2400" dirty="0">
                  <a:solidFill>
                    <a:srgbClr val="70AD47">
                      <a:lumMod val="75000"/>
                    </a:srgbClr>
                  </a:solidFill>
                  <a:latin typeface="Calibri"/>
                </a:rPr>
                <a:t> 1 </a:t>
              </a:r>
              <a:r>
                <a:rPr lang="ru-RU" sz="2400" dirty="0" err="1">
                  <a:solidFill>
                    <a:srgbClr val="70AD47">
                      <a:lumMod val="75000"/>
                    </a:srgbClr>
                  </a:solidFill>
                  <a:latin typeface="Calibri"/>
                </a:rPr>
                <a:t>шілдесінен</a:t>
              </a:r>
              <a:r>
                <a:rPr lang="ru-RU" sz="2400" dirty="0">
                  <a:solidFill>
                    <a:srgbClr val="70AD47">
                      <a:lumMod val="75000"/>
                    </a:srgbClr>
                  </a:solidFill>
                  <a:latin typeface="Calibri"/>
                </a:rPr>
                <a:t> </a:t>
              </a:r>
              <a:r>
                <a:rPr lang="ru-RU" sz="2400" dirty="0" err="1">
                  <a:solidFill>
                    <a:srgbClr val="70AD47">
                      <a:lumMod val="75000"/>
                    </a:srgbClr>
                  </a:solidFill>
                  <a:latin typeface="Calibri"/>
                </a:rPr>
                <a:t>бастап</a:t>
              </a:r>
              <a:r>
                <a:rPr lang="ru-RU" sz="2400" dirty="0">
                  <a:solidFill>
                    <a:srgbClr val="70AD47">
                      <a:lumMod val="75000"/>
                    </a:srgbClr>
                  </a:solidFill>
                  <a:latin typeface="Calibri"/>
                </a:rPr>
                <a:t> ай </a:t>
              </a:r>
              <a:r>
                <a:rPr lang="ru-RU" sz="2400" dirty="0" err="1">
                  <a:solidFill>
                    <a:srgbClr val="70AD47">
                      <a:lumMod val="75000"/>
                    </a:srgbClr>
                  </a:solidFill>
                  <a:latin typeface="Calibri"/>
                </a:rPr>
                <a:t>сайын</a:t>
              </a:r>
              <a:r>
                <a:rPr lang="ru-RU" sz="2400" dirty="0">
                  <a:solidFill>
                    <a:srgbClr val="70AD47">
                      <a:lumMod val="75000"/>
                    </a:srgbClr>
                  </a:solidFill>
                  <a:latin typeface="Calibri"/>
                </a:rPr>
                <a:t> </a:t>
              </a:r>
              <a:endParaRPr lang="ru-RU" sz="2400" dirty="0">
                <a:solidFill>
                  <a:prstClr val="black"/>
                </a:solidFill>
                <a:latin typeface="Calibri"/>
              </a:endParaRPr>
            </a:p>
            <a:p>
              <a:pPr fontAlgn="auto">
                <a:spcBef>
                  <a:spcPts val="0"/>
                </a:spcBef>
                <a:spcAft>
                  <a:spcPts val="0"/>
                </a:spcAft>
                <a:defRPr/>
              </a:pPr>
              <a:endParaRPr lang="ru-RU" dirty="0">
                <a:solidFill>
                  <a:prstClr val="black"/>
                </a:solidFill>
                <a:latin typeface="Calibri"/>
                <a:cs typeface="+mn-cs"/>
              </a:endParaRPr>
            </a:p>
          </p:txBody>
        </p:sp>
        <p:sp>
          <p:nvSpPr>
            <p:cNvPr id="22" name="TextBox 21"/>
            <p:cNvSpPr txBox="1"/>
            <p:nvPr/>
          </p:nvSpPr>
          <p:spPr>
            <a:xfrm>
              <a:off x="1207548" y="4853426"/>
              <a:ext cx="1666731" cy="327641"/>
            </a:xfrm>
            <a:prstGeom prst="rect">
              <a:avLst/>
            </a:prstGeom>
            <a:noFill/>
          </p:spPr>
          <p:txBody>
            <a:bodyPr wrap="none">
              <a:spAutoFit/>
            </a:bodyPr>
            <a:lstStyle/>
            <a:p>
              <a:pPr fontAlgn="auto">
                <a:spcBef>
                  <a:spcPts val="0"/>
                </a:spcBef>
                <a:spcAft>
                  <a:spcPts val="0"/>
                </a:spcAft>
                <a:defRPr/>
              </a:pPr>
              <a:r>
                <a:rPr lang="ru-RU" sz="2800" dirty="0" err="1">
                  <a:solidFill>
                    <a:srgbClr val="00CCFF"/>
                  </a:solidFill>
                  <a:latin typeface="Calibri"/>
                  <a:cs typeface="+mn-cs"/>
                </a:rPr>
                <a:t>ТӨЛЕМДЕР</a:t>
              </a:r>
              <a:endParaRPr lang="ru-RU" sz="2800" dirty="0">
                <a:solidFill>
                  <a:srgbClr val="00CCFF"/>
                </a:solidFill>
                <a:latin typeface="Calibri"/>
                <a:cs typeface="+mn-cs"/>
              </a:endParaRPr>
            </a:p>
          </p:txBody>
        </p:sp>
        <p:sp>
          <p:nvSpPr>
            <p:cNvPr id="23" name="TextBox 22"/>
            <p:cNvSpPr txBox="1"/>
            <p:nvPr/>
          </p:nvSpPr>
          <p:spPr>
            <a:xfrm>
              <a:off x="3912661" y="4826618"/>
              <a:ext cx="1609353" cy="326649"/>
            </a:xfrm>
            <a:prstGeom prst="rect">
              <a:avLst/>
            </a:prstGeom>
            <a:noFill/>
          </p:spPr>
          <p:txBody>
            <a:bodyPr wrap="none">
              <a:spAutoFit/>
            </a:bodyPr>
            <a:lstStyle/>
            <a:p>
              <a:pPr fontAlgn="auto">
                <a:spcBef>
                  <a:spcPts val="0"/>
                </a:spcBef>
                <a:spcAft>
                  <a:spcPts val="0"/>
                </a:spcAft>
                <a:defRPr/>
              </a:pPr>
              <a:r>
                <a:rPr lang="ru-RU" sz="2800" dirty="0" err="1">
                  <a:solidFill>
                    <a:srgbClr val="00CCFF"/>
                  </a:solidFill>
                  <a:latin typeface="Calibri"/>
                  <a:cs typeface="+mn-cs"/>
                </a:rPr>
                <a:t>КІМ</a:t>
              </a:r>
              <a:r>
                <a:rPr lang="ru-RU" sz="2800" dirty="0">
                  <a:solidFill>
                    <a:srgbClr val="00CCFF"/>
                  </a:solidFill>
                  <a:latin typeface="Calibri"/>
                  <a:cs typeface="+mn-cs"/>
                </a:rPr>
                <a:t> </a:t>
              </a:r>
              <a:r>
                <a:rPr lang="ru-RU" sz="2800" dirty="0" err="1">
                  <a:solidFill>
                    <a:srgbClr val="00CCFF"/>
                  </a:solidFill>
                  <a:latin typeface="Calibri"/>
                  <a:cs typeface="+mn-cs"/>
                </a:rPr>
                <a:t>ҮШІН</a:t>
              </a:r>
              <a:r>
                <a:rPr lang="ru-RU" sz="2800" dirty="0">
                  <a:solidFill>
                    <a:srgbClr val="00CCFF"/>
                  </a:solidFill>
                  <a:latin typeface="Calibri"/>
                  <a:cs typeface="+mn-cs"/>
                </a:rPr>
                <a:t>?</a:t>
              </a:r>
            </a:p>
          </p:txBody>
        </p:sp>
        <p:sp>
          <p:nvSpPr>
            <p:cNvPr id="24" name="Овал 23"/>
            <p:cNvSpPr/>
            <p:nvPr/>
          </p:nvSpPr>
          <p:spPr>
            <a:xfrm rot="5400000">
              <a:off x="6391343" y="4808468"/>
              <a:ext cx="199564" cy="20012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cxnSp>
          <p:nvCxnSpPr>
            <p:cNvPr id="25" name="Прямая соединительная линия 24"/>
            <p:cNvCxnSpPr>
              <a:stCxn id="24" idx="6"/>
            </p:cNvCxnSpPr>
            <p:nvPr/>
          </p:nvCxnSpPr>
          <p:spPr>
            <a:xfrm>
              <a:off x="6490425" y="5008311"/>
              <a:ext cx="4198" cy="1620335"/>
            </a:xfrm>
            <a:prstGeom prst="line">
              <a:avLst/>
            </a:prstGeom>
          </p:spPr>
          <p:style>
            <a:lnRef idx="1">
              <a:schemeClr val="accent6"/>
            </a:lnRef>
            <a:fillRef idx="0">
              <a:schemeClr val="accent6"/>
            </a:fillRef>
            <a:effectRef idx="0">
              <a:schemeClr val="accent6"/>
            </a:effectRef>
            <a:fontRef idx="minor">
              <a:schemeClr val="tx1"/>
            </a:fontRef>
          </p:style>
        </p:cxnSp>
        <p:sp>
          <p:nvSpPr>
            <p:cNvPr id="27" name="TextBox 26"/>
            <p:cNvSpPr txBox="1"/>
            <p:nvPr/>
          </p:nvSpPr>
          <p:spPr>
            <a:xfrm>
              <a:off x="3968639" y="4954697"/>
              <a:ext cx="2243298" cy="2436459"/>
            </a:xfrm>
            <a:prstGeom prst="rect">
              <a:avLst/>
            </a:prstGeom>
            <a:noFill/>
          </p:spPr>
          <p:txBody>
            <a:bodyPr>
              <a:spAutoFit/>
            </a:bodyPr>
            <a:lstStyle/>
            <a:p>
              <a:pPr fontAlgn="auto">
                <a:spcBef>
                  <a:spcPts val="0"/>
                </a:spcBef>
                <a:spcAft>
                  <a:spcPts val="0"/>
                </a:spcAft>
                <a:defRPr/>
              </a:pPr>
              <a:endParaRPr lang="ru-RU" sz="1600" dirty="0">
                <a:solidFill>
                  <a:srgbClr val="70AD47">
                    <a:lumMod val="75000"/>
                  </a:srgbClr>
                </a:solidFill>
                <a:latin typeface="Calibri"/>
                <a:cs typeface="+mn-cs"/>
              </a:endParaRPr>
            </a:p>
            <a:p>
              <a:pPr fontAlgn="auto">
                <a:spcBef>
                  <a:spcPts val="0"/>
                </a:spcBef>
                <a:spcAft>
                  <a:spcPts val="0"/>
                </a:spcAft>
                <a:defRPr/>
              </a:pPr>
              <a:endParaRPr lang="ru-RU" sz="1600" dirty="0">
                <a:solidFill>
                  <a:srgbClr val="70AD47">
                    <a:lumMod val="75000"/>
                  </a:srgbClr>
                </a:solidFill>
                <a:latin typeface="Calibri"/>
                <a:cs typeface="+mn-cs"/>
              </a:endParaRPr>
            </a:p>
            <a:p>
              <a:pPr fontAlgn="auto">
                <a:spcBef>
                  <a:spcPts val="0"/>
                </a:spcBef>
                <a:spcAft>
                  <a:spcPts val="0"/>
                </a:spcAft>
                <a:defRPr/>
              </a:pPr>
              <a:r>
                <a:rPr lang="ru-RU" sz="2200" dirty="0" err="1">
                  <a:solidFill>
                    <a:srgbClr val="70AD47">
                      <a:lumMod val="75000"/>
                    </a:srgbClr>
                  </a:solidFill>
                  <a:latin typeface="Calibri"/>
                  <a:cs typeface="+mn-cs"/>
                </a:rPr>
                <a:t>Өзіңіз</a:t>
              </a:r>
              <a:r>
                <a:rPr lang="ru-RU" sz="2200" dirty="0">
                  <a:solidFill>
                    <a:srgbClr val="70AD47">
                      <a:lumMod val="75000"/>
                    </a:srgbClr>
                  </a:solidFill>
                  <a:latin typeface="Calibri"/>
                  <a:cs typeface="+mn-cs"/>
                </a:rPr>
                <a:t> </a:t>
              </a:r>
              <a:r>
                <a:rPr lang="ru-RU" sz="2200" dirty="0" err="1">
                  <a:solidFill>
                    <a:srgbClr val="70AD47">
                      <a:lumMod val="75000"/>
                    </a:srgbClr>
                  </a:solidFill>
                  <a:latin typeface="Calibri"/>
                  <a:cs typeface="+mn-cs"/>
                </a:rPr>
                <a:t>және</a:t>
              </a:r>
              <a:r>
                <a:rPr lang="ru-RU" sz="2200" dirty="0">
                  <a:solidFill>
                    <a:srgbClr val="70AD47">
                      <a:lumMod val="75000"/>
                    </a:srgbClr>
                  </a:solidFill>
                  <a:latin typeface="Calibri"/>
                  <a:cs typeface="+mn-cs"/>
                </a:rPr>
                <a:t> </a:t>
              </a:r>
              <a:r>
                <a:rPr lang="ru-RU" sz="2200" dirty="0" err="1">
                  <a:solidFill>
                    <a:srgbClr val="70AD47">
                      <a:lumMod val="75000"/>
                    </a:srgbClr>
                  </a:solidFill>
                  <a:latin typeface="Calibri"/>
                  <a:cs typeface="+mn-cs"/>
                </a:rPr>
                <a:t>өзіңіздің</a:t>
              </a:r>
              <a:r>
                <a:rPr lang="ru-RU" sz="2200" dirty="0">
                  <a:solidFill>
                    <a:srgbClr val="70AD47">
                      <a:lumMod val="75000"/>
                    </a:srgbClr>
                  </a:solidFill>
                  <a:latin typeface="Calibri"/>
                  <a:cs typeface="+mn-cs"/>
                </a:rPr>
                <a:t> </a:t>
              </a:r>
              <a:r>
                <a:rPr lang="ru-RU" sz="2200" dirty="0" err="1">
                  <a:solidFill>
                    <a:srgbClr val="70AD47">
                      <a:lumMod val="75000"/>
                    </a:srgbClr>
                  </a:solidFill>
                  <a:latin typeface="Calibri"/>
                  <a:cs typeface="+mn-cs"/>
                </a:rPr>
                <a:t>жұмысшыларыңыз</a:t>
              </a:r>
              <a:r>
                <a:rPr lang="ru-RU" sz="2200" dirty="0">
                  <a:solidFill>
                    <a:srgbClr val="70AD47">
                      <a:lumMod val="75000"/>
                    </a:srgbClr>
                  </a:solidFill>
                  <a:latin typeface="Calibri"/>
                  <a:cs typeface="+mn-cs"/>
                </a:rPr>
                <a:t> </a:t>
              </a:r>
              <a:r>
                <a:rPr lang="ru-RU" sz="2200" dirty="0" err="1">
                  <a:solidFill>
                    <a:srgbClr val="70AD47">
                      <a:lumMod val="75000"/>
                    </a:srgbClr>
                  </a:solidFill>
                  <a:latin typeface="Calibri"/>
                  <a:cs typeface="+mn-cs"/>
                </a:rPr>
                <a:t>үшін</a:t>
              </a:r>
              <a:r>
                <a:rPr lang="ru-RU" sz="2200" dirty="0">
                  <a:solidFill>
                    <a:srgbClr val="70AD47">
                      <a:lumMod val="75000"/>
                    </a:srgbClr>
                  </a:solidFill>
                  <a:latin typeface="Calibri"/>
                  <a:cs typeface="+mn-cs"/>
                </a:rPr>
                <a:t>. </a:t>
              </a:r>
            </a:p>
            <a:p>
              <a:pPr fontAlgn="auto">
                <a:spcBef>
                  <a:spcPts val="0"/>
                </a:spcBef>
                <a:spcAft>
                  <a:spcPts val="0"/>
                </a:spcAft>
                <a:defRPr/>
              </a:pPr>
              <a:r>
                <a:rPr lang="ru-RU" sz="2200" b="1" dirty="0" err="1">
                  <a:solidFill>
                    <a:srgbClr val="70AD47">
                      <a:lumMod val="75000"/>
                    </a:srgbClr>
                  </a:solidFill>
                  <a:latin typeface="Calibri"/>
                  <a:cs typeface="+mn-cs"/>
                </a:rPr>
                <a:t>Өзіңізге</a:t>
              </a:r>
              <a:r>
                <a:rPr lang="ru-RU" sz="2200" b="1" dirty="0">
                  <a:solidFill>
                    <a:srgbClr val="70AD47">
                      <a:lumMod val="75000"/>
                    </a:srgbClr>
                  </a:solidFill>
                  <a:latin typeface="Calibri"/>
                  <a:cs typeface="+mn-cs"/>
                </a:rPr>
                <a:t> </a:t>
              </a:r>
              <a:r>
                <a:rPr lang="ru-RU" sz="2200" b="1" dirty="0" err="1">
                  <a:solidFill>
                    <a:srgbClr val="70AD47">
                      <a:lumMod val="75000"/>
                    </a:srgbClr>
                  </a:solidFill>
                  <a:latin typeface="Calibri"/>
                  <a:cs typeface="+mn-cs"/>
                </a:rPr>
                <a:t>жеке</a:t>
              </a:r>
              <a:r>
                <a:rPr lang="ru-RU" sz="2200" b="1" dirty="0">
                  <a:solidFill>
                    <a:srgbClr val="70AD47">
                      <a:lumMod val="75000"/>
                    </a:srgbClr>
                  </a:solidFill>
                  <a:latin typeface="Calibri"/>
                  <a:cs typeface="+mn-cs"/>
                </a:rPr>
                <a:t> </a:t>
              </a:r>
              <a:r>
                <a:rPr lang="ru-RU" sz="2200" b="1" dirty="0" err="1">
                  <a:solidFill>
                    <a:srgbClr val="70AD47">
                      <a:lumMod val="75000"/>
                    </a:srgbClr>
                  </a:solidFill>
                  <a:latin typeface="Calibri"/>
                  <a:cs typeface="+mn-cs"/>
                </a:rPr>
                <a:t>кәсіпкер</a:t>
              </a:r>
              <a:r>
                <a:rPr lang="ru-RU" sz="2200" b="1" dirty="0">
                  <a:solidFill>
                    <a:srgbClr val="70AD47">
                      <a:lumMod val="75000"/>
                    </a:srgbClr>
                  </a:solidFill>
                  <a:latin typeface="Calibri"/>
                  <a:cs typeface="+mn-cs"/>
                </a:rPr>
                <a:t> </a:t>
              </a:r>
              <a:r>
                <a:rPr lang="ru-RU" sz="2200" b="1" dirty="0" err="1">
                  <a:solidFill>
                    <a:srgbClr val="70AD47">
                      <a:lumMod val="75000"/>
                    </a:srgbClr>
                  </a:solidFill>
                  <a:latin typeface="Calibri"/>
                  <a:cs typeface="+mn-cs"/>
                </a:rPr>
                <a:t>ретінде</a:t>
              </a:r>
              <a:r>
                <a:rPr lang="ru-RU" sz="2200" dirty="0">
                  <a:solidFill>
                    <a:srgbClr val="70AD47">
                      <a:lumMod val="75000"/>
                    </a:srgbClr>
                  </a:solidFill>
                  <a:latin typeface="Calibri"/>
                  <a:cs typeface="+mn-cs"/>
                </a:rPr>
                <a:t>, </a:t>
              </a:r>
              <a:r>
                <a:rPr lang="ru-RU" sz="2200" b="1" dirty="0" err="1">
                  <a:solidFill>
                    <a:srgbClr val="70AD47">
                      <a:lumMod val="75000"/>
                    </a:srgbClr>
                  </a:solidFill>
                  <a:latin typeface="Calibri"/>
                  <a:cs typeface="+mn-cs"/>
                </a:rPr>
                <a:t>жұмысшыларыңызға</a:t>
              </a:r>
              <a:r>
                <a:rPr lang="ru-RU" sz="2200" b="1" dirty="0">
                  <a:solidFill>
                    <a:srgbClr val="70AD47">
                      <a:lumMod val="75000"/>
                    </a:srgbClr>
                  </a:solidFill>
                  <a:latin typeface="Calibri"/>
                  <a:cs typeface="+mn-cs"/>
                </a:rPr>
                <a:t> </a:t>
              </a:r>
              <a:r>
                <a:rPr lang="ru-RU" sz="2200" b="1" dirty="0" err="1">
                  <a:solidFill>
                    <a:srgbClr val="70AD47">
                      <a:lumMod val="75000"/>
                    </a:srgbClr>
                  </a:solidFill>
                  <a:latin typeface="Calibri"/>
                  <a:cs typeface="+mn-cs"/>
                </a:rPr>
                <a:t>жұмыс</a:t>
              </a:r>
              <a:r>
                <a:rPr lang="ru-RU" sz="2200" b="1" dirty="0">
                  <a:solidFill>
                    <a:srgbClr val="70AD47">
                      <a:lumMod val="75000"/>
                    </a:srgbClr>
                  </a:solidFill>
                  <a:latin typeface="Calibri"/>
                  <a:cs typeface="+mn-cs"/>
                </a:rPr>
                <a:t> </a:t>
              </a:r>
              <a:r>
                <a:rPr lang="ru-RU" sz="2200" b="1" dirty="0" err="1">
                  <a:solidFill>
                    <a:srgbClr val="70AD47">
                      <a:lumMod val="75000"/>
                    </a:srgbClr>
                  </a:solidFill>
                  <a:latin typeface="Calibri"/>
                  <a:cs typeface="+mn-cs"/>
                </a:rPr>
                <a:t>беруші</a:t>
              </a:r>
              <a:r>
                <a:rPr lang="ru-RU" sz="2200" b="1" dirty="0">
                  <a:solidFill>
                    <a:srgbClr val="70AD47">
                      <a:lumMod val="75000"/>
                    </a:srgbClr>
                  </a:solidFill>
                  <a:latin typeface="Calibri"/>
                  <a:cs typeface="+mn-cs"/>
                </a:rPr>
                <a:t> </a:t>
              </a:r>
              <a:r>
                <a:rPr lang="ru-RU" sz="2200" b="1" dirty="0" err="1">
                  <a:solidFill>
                    <a:srgbClr val="70AD47">
                      <a:lumMod val="75000"/>
                    </a:srgbClr>
                  </a:solidFill>
                  <a:latin typeface="Calibri"/>
                  <a:cs typeface="+mn-cs"/>
                </a:rPr>
                <a:t>ретінде</a:t>
              </a:r>
              <a:r>
                <a:rPr lang="ru-RU" sz="2200" b="1" dirty="0">
                  <a:solidFill>
                    <a:srgbClr val="70AD47">
                      <a:lumMod val="75000"/>
                    </a:srgbClr>
                  </a:solidFill>
                  <a:latin typeface="Calibri"/>
                  <a:cs typeface="+mn-cs"/>
                </a:rPr>
                <a:t>.</a:t>
              </a:r>
            </a:p>
            <a:p>
              <a:pPr fontAlgn="auto">
                <a:lnSpc>
                  <a:spcPct val="107000"/>
                </a:lnSpc>
                <a:spcBef>
                  <a:spcPts val="0"/>
                </a:spcBef>
                <a:spcAft>
                  <a:spcPts val="0"/>
                </a:spcAft>
                <a:defRPr/>
              </a:pPr>
              <a:endParaRPr lang="ru-RU" sz="1600" dirty="0">
                <a:solidFill>
                  <a:srgbClr val="70AD47">
                    <a:lumMod val="75000"/>
                  </a:srgbClr>
                </a:solidFill>
                <a:latin typeface="Calibri"/>
                <a:cs typeface="+mn-cs"/>
              </a:endParaRPr>
            </a:p>
          </p:txBody>
        </p:sp>
        <p:sp>
          <p:nvSpPr>
            <p:cNvPr id="28" name="TextBox 27"/>
            <p:cNvSpPr txBox="1"/>
            <p:nvPr/>
          </p:nvSpPr>
          <p:spPr>
            <a:xfrm>
              <a:off x="6787106" y="4826618"/>
              <a:ext cx="1321069" cy="326649"/>
            </a:xfrm>
            <a:prstGeom prst="rect">
              <a:avLst/>
            </a:prstGeom>
            <a:noFill/>
          </p:spPr>
          <p:txBody>
            <a:bodyPr wrap="none">
              <a:spAutoFit/>
            </a:bodyPr>
            <a:lstStyle/>
            <a:p>
              <a:pPr fontAlgn="auto">
                <a:spcBef>
                  <a:spcPts val="0"/>
                </a:spcBef>
                <a:spcAft>
                  <a:spcPts val="0"/>
                </a:spcAft>
                <a:defRPr/>
              </a:pPr>
              <a:r>
                <a:rPr lang="ru-RU" sz="2800" dirty="0" err="1">
                  <a:solidFill>
                    <a:srgbClr val="00CCFF"/>
                  </a:solidFill>
                  <a:latin typeface="Calibri"/>
                  <a:cs typeface="+mn-cs"/>
                </a:rPr>
                <a:t>ҚАНША</a:t>
              </a:r>
              <a:r>
                <a:rPr lang="ru-RU" sz="2800" dirty="0">
                  <a:solidFill>
                    <a:srgbClr val="00CCFF"/>
                  </a:solidFill>
                  <a:latin typeface="Calibri"/>
                  <a:cs typeface="+mn-cs"/>
                </a:rPr>
                <a:t>?</a:t>
              </a:r>
            </a:p>
          </p:txBody>
        </p:sp>
        <p:sp>
          <p:nvSpPr>
            <p:cNvPr id="30" name="Овал 29"/>
            <p:cNvSpPr/>
            <p:nvPr/>
          </p:nvSpPr>
          <p:spPr>
            <a:xfrm rot="5400000">
              <a:off x="9518589" y="6400508"/>
              <a:ext cx="200556" cy="200119"/>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cxnSp>
          <p:nvCxnSpPr>
            <p:cNvPr id="31" name="Прямая соединительная линия 30"/>
            <p:cNvCxnSpPr>
              <a:endCxn id="30" idx="2"/>
            </p:cNvCxnSpPr>
            <p:nvPr/>
          </p:nvCxnSpPr>
          <p:spPr>
            <a:xfrm>
              <a:off x="9619567" y="4853426"/>
              <a:ext cx="0" cy="1546864"/>
            </a:xfrm>
            <a:prstGeom prst="line">
              <a:avLst/>
            </a:prstGeom>
          </p:spPr>
          <p:style>
            <a:lnRef idx="1">
              <a:schemeClr val="accent6"/>
            </a:lnRef>
            <a:fillRef idx="0">
              <a:schemeClr val="accent6"/>
            </a:fillRef>
            <a:effectRef idx="0">
              <a:schemeClr val="accent6"/>
            </a:effectRef>
            <a:fontRef idx="minor">
              <a:schemeClr val="tx1"/>
            </a:fontRef>
          </p:style>
        </p:cxnSp>
      </p:grpSp>
      <p:sp>
        <p:nvSpPr>
          <p:cNvPr id="2" name="TextBox 1"/>
          <p:cNvSpPr txBox="1"/>
          <p:nvPr/>
        </p:nvSpPr>
        <p:spPr>
          <a:xfrm>
            <a:off x="7416800" y="5527675"/>
            <a:ext cx="4202113" cy="368300"/>
          </a:xfrm>
          <a:prstGeom prst="rect">
            <a:avLst/>
          </a:prstGeom>
          <a:noFill/>
          <a:ln>
            <a:solidFill>
              <a:srgbClr val="002060"/>
            </a:solidFill>
          </a:ln>
        </p:spPr>
        <p:txBody>
          <a:bodyPr>
            <a:spAutoFit/>
          </a:bodyPr>
          <a:lstStyle/>
          <a:p>
            <a:pPr fontAlgn="auto">
              <a:spcBef>
                <a:spcPts val="0"/>
              </a:spcBef>
              <a:spcAft>
                <a:spcPts val="0"/>
              </a:spcAft>
              <a:defRPr/>
            </a:pPr>
            <a:r>
              <a:rPr lang="ru-RU" dirty="0" err="1">
                <a:solidFill>
                  <a:srgbClr val="5B9BD5">
                    <a:lumMod val="75000"/>
                  </a:srgbClr>
                </a:solidFill>
                <a:latin typeface="Calibri"/>
              </a:rPr>
              <a:t>ТӨЛЕМ</a:t>
            </a:r>
            <a:r>
              <a:rPr lang="ru-RU" dirty="0">
                <a:solidFill>
                  <a:srgbClr val="5B9BD5">
                    <a:lumMod val="75000"/>
                  </a:srgbClr>
                </a:solidFill>
                <a:latin typeface="Calibri"/>
              </a:rPr>
              <a:t> </a:t>
            </a:r>
            <a:r>
              <a:rPr lang="ru-RU" dirty="0" err="1">
                <a:solidFill>
                  <a:srgbClr val="5B9BD5">
                    <a:lumMod val="75000"/>
                  </a:srgbClr>
                </a:solidFill>
                <a:latin typeface="Calibri"/>
              </a:rPr>
              <a:t>МАҚСАТЫНЫҢ</a:t>
            </a:r>
            <a:r>
              <a:rPr lang="ru-RU" dirty="0">
                <a:solidFill>
                  <a:srgbClr val="5B9BD5">
                    <a:lumMod val="75000"/>
                  </a:srgbClr>
                </a:solidFill>
                <a:latin typeface="Calibri"/>
              </a:rPr>
              <a:t> КОДЫ:   </a:t>
            </a:r>
            <a:r>
              <a:rPr lang="ru-RU" dirty="0">
                <a:solidFill>
                  <a:srgbClr val="5B9BD5">
                    <a:lumMod val="75000"/>
                  </a:srgbClr>
                </a:solidFill>
                <a:latin typeface="Calibri"/>
                <a:cs typeface="+mn-cs"/>
              </a:rPr>
              <a:t>122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31838" y="0"/>
            <a:ext cx="241300" cy="68580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2" name="TextBox 1"/>
          <p:cNvSpPr txBox="1"/>
          <p:nvPr/>
        </p:nvSpPr>
        <p:spPr>
          <a:xfrm>
            <a:off x="1416050" y="236538"/>
            <a:ext cx="9967913" cy="466725"/>
          </a:xfrm>
          <a:prstGeom prst="rect">
            <a:avLst/>
          </a:prstGeom>
          <a:noFill/>
          <a:ln>
            <a:solidFill>
              <a:schemeClr val="accent2">
                <a:lumMod val="75000"/>
              </a:schemeClr>
            </a:solidFill>
          </a:ln>
        </p:spPr>
        <p:txBody>
          <a:bodyPr>
            <a:spAutoFit/>
          </a:bodyPr>
          <a:lstStyle/>
          <a:p>
            <a:pPr fontAlgn="auto">
              <a:lnSpc>
                <a:spcPct val="107000"/>
              </a:lnSpc>
              <a:spcBef>
                <a:spcPts val="0"/>
              </a:spcBef>
              <a:spcAft>
                <a:spcPts val="0"/>
              </a:spcAft>
              <a:defRPr/>
            </a:pPr>
            <a:r>
              <a:rPr lang="ru-RU" sz="2400" dirty="0" err="1">
                <a:solidFill>
                  <a:srgbClr val="FF0000"/>
                </a:solidFill>
                <a:latin typeface="Skellyman-Regular"/>
                <a:ea typeface="Calibri" panose="020F0502020204030204" pitchFamily="34" charset="0"/>
                <a:cs typeface="Skellyman-Regular"/>
              </a:rPr>
              <a:t>Келесі</a:t>
            </a:r>
            <a:r>
              <a:rPr lang="ru-RU" sz="2400" dirty="0">
                <a:solidFill>
                  <a:srgbClr val="FF0000"/>
                </a:solidFill>
                <a:latin typeface="Skellyman-Regular"/>
                <a:ea typeface="Calibri" panose="020F0502020204030204" pitchFamily="34" charset="0"/>
                <a:cs typeface="Skellyman-Regular"/>
              </a:rPr>
              <a:t> </a:t>
            </a:r>
            <a:r>
              <a:rPr lang="ru-RU" sz="2400" dirty="0" err="1">
                <a:solidFill>
                  <a:srgbClr val="FF0000"/>
                </a:solidFill>
                <a:latin typeface="Skellyman-Regular"/>
                <a:ea typeface="Calibri" panose="020F0502020204030204" pitchFamily="34" charset="0"/>
                <a:cs typeface="Skellyman-Regular"/>
              </a:rPr>
              <a:t>табыстың</a:t>
            </a:r>
            <a:r>
              <a:rPr lang="ru-RU" sz="2400" dirty="0">
                <a:solidFill>
                  <a:srgbClr val="FF0000"/>
                </a:solidFill>
                <a:latin typeface="Skellyman-Regular"/>
                <a:ea typeface="Calibri" panose="020F0502020204030204" pitchFamily="34" charset="0"/>
                <a:cs typeface="Skellyman-Regular"/>
              </a:rPr>
              <a:t> </a:t>
            </a:r>
            <a:r>
              <a:rPr lang="ru-RU" sz="2400" dirty="0" err="1">
                <a:solidFill>
                  <a:srgbClr val="FF0000"/>
                </a:solidFill>
                <a:latin typeface="Skellyman-Regular"/>
                <a:ea typeface="Calibri" panose="020F0502020204030204" pitchFamily="34" charset="0"/>
                <a:cs typeface="Skellyman-Regular"/>
              </a:rPr>
              <a:t>түрлетінен</a:t>
            </a:r>
            <a:r>
              <a:rPr lang="ru-RU" sz="2400" dirty="0">
                <a:solidFill>
                  <a:srgbClr val="FF0000"/>
                </a:solidFill>
                <a:latin typeface="Skellyman-Regular"/>
                <a:ea typeface="Calibri" panose="020F0502020204030204" pitchFamily="34" charset="0"/>
                <a:cs typeface="Skellyman-Regular"/>
              </a:rPr>
              <a:t> </a:t>
            </a:r>
            <a:r>
              <a:rPr lang="ru-RU" sz="2400" dirty="0" err="1">
                <a:solidFill>
                  <a:srgbClr val="FF0000"/>
                </a:solidFill>
                <a:latin typeface="Skellyman-Regular"/>
                <a:ea typeface="Calibri" panose="020F0502020204030204" pitchFamily="34" charset="0"/>
                <a:cs typeface="Skellyman-Regular"/>
              </a:rPr>
              <a:t>сақтандыру</a:t>
            </a:r>
            <a:r>
              <a:rPr lang="ru-RU" sz="2400" dirty="0">
                <a:solidFill>
                  <a:srgbClr val="FF0000"/>
                </a:solidFill>
                <a:latin typeface="Skellyman-Regular"/>
                <a:ea typeface="Calibri" panose="020F0502020204030204" pitchFamily="34" charset="0"/>
                <a:cs typeface="Skellyman-Regular"/>
              </a:rPr>
              <a:t> </a:t>
            </a:r>
            <a:r>
              <a:rPr lang="ru-RU" sz="2400" dirty="0" err="1">
                <a:solidFill>
                  <a:srgbClr val="FF0000"/>
                </a:solidFill>
                <a:latin typeface="Skellyman-Regular"/>
                <a:ea typeface="Calibri" panose="020F0502020204030204" pitchFamily="34" charset="0"/>
                <a:cs typeface="Skellyman-Regular"/>
              </a:rPr>
              <a:t>жарналары</a:t>
            </a:r>
            <a:r>
              <a:rPr lang="ru-RU" sz="2400" dirty="0">
                <a:solidFill>
                  <a:srgbClr val="FF0000"/>
                </a:solidFill>
                <a:latin typeface="Skellyman-Regular"/>
                <a:ea typeface="Calibri" panose="020F0502020204030204" pitchFamily="34" charset="0"/>
                <a:cs typeface="Skellyman-Regular"/>
              </a:rPr>
              <a:t> </a:t>
            </a:r>
            <a:r>
              <a:rPr lang="ru-RU" sz="2400" dirty="0" err="1">
                <a:solidFill>
                  <a:srgbClr val="FF0000"/>
                </a:solidFill>
                <a:latin typeface="Skellyman-Regular"/>
                <a:ea typeface="Calibri" panose="020F0502020204030204" pitchFamily="34" charset="0"/>
                <a:cs typeface="Skellyman-Regular"/>
              </a:rPr>
              <a:t>ұсталынбайды</a:t>
            </a:r>
            <a:r>
              <a:rPr lang="ru-RU" sz="2400" dirty="0">
                <a:solidFill>
                  <a:srgbClr val="FF0000"/>
                </a:solidFill>
                <a:latin typeface="Skellyman-Regular"/>
                <a:ea typeface="Calibri" panose="020F0502020204030204" pitchFamily="34" charset="0"/>
                <a:cs typeface="Skellyman-Regular"/>
              </a:rPr>
              <a:t> </a:t>
            </a:r>
            <a:endParaRPr lang="ru-RU"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Прямая соединительная линия 3"/>
          <p:cNvCxnSpPr/>
          <p:nvPr/>
        </p:nvCxnSpPr>
        <p:spPr>
          <a:xfrm flipH="1">
            <a:off x="4032250" y="1152525"/>
            <a:ext cx="0" cy="4716463"/>
          </a:xfrm>
          <a:prstGeom prst="line">
            <a:avLst/>
          </a:prstGeom>
          <a:ln w="2222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540" name="Прямоугольник 2"/>
          <p:cNvSpPr>
            <a:spLocks noChangeArrowheads="1"/>
          </p:cNvSpPr>
          <p:nvPr/>
        </p:nvSpPr>
        <p:spPr bwMode="auto">
          <a:xfrm>
            <a:off x="4746625" y="1455738"/>
            <a:ext cx="6096000" cy="4686219"/>
          </a:xfrm>
          <a:prstGeom prst="rect">
            <a:avLst/>
          </a:prstGeom>
          <a:noFill/>
          <a:ln w="9525">
            <a:noFill/>
            <a:miter lim="800000"/>
            <a:headEnd/>
            <a:tailEnd/>
          </a:ln>
        </p:spPr>
        <p:txBody>
          <a:bodyPr>
            <a:spAutoFit/>
          </a:bodyPr>
          <a:lstStyle/>
          <a:p>
            <a:pPr>
              <a:lnSpc>
                <a:spcPct val="107000"/>
              </a:lnSpc>
            </a:pPr>
            <a:r>
              <a:rPr lang="ru-RU" dirty="0">
                <a:solidFill>
                  <a:srgbClr val="002060"/>
                </a:solidFill>
                <a:latin typeface="ShowcardGothic-Reg"/>
                <a:ea typeface="Calibri" pitchFamily="34" charset="0"/>
                <a:cs typeface="ShowcardGothic-Reg"/>
              </a:rPr>
              <a:t>• </a:t>
            </a:r>
            <a:r>
              <a:rPr lang="ru-RU" sz="2000" dirty="0" err="1">
                <a:solidFill>
                  <a:srgbClr val="002060"/>
                </a:solidFill>
                <a:latin typeface="ShowcardGothic-Reg"/>
                <a:ea typeface="Calibri" pitchFamily="34" charset="0"/>
                <a:cs typeface="ShowcardGothic-Reg"/>
              </a:rPr>
              <a:t>Іс-сапар</a:t>
            </a:r>
            <a:r>
              <a:rPr lang="ru-RU" sz="2000" dirty="0">
                <a:solidFill>
                  <a:srgbClr val="002060"/>
                </a:solidFill>
                <a:latin typeface="ShowcardGothic-Reg"/>
                <a:ea typeface="Calibri" pitchFamily="34" charset="0"/>
                <a:cs typeface="ShowcardGothic-Reg"/>
              </a:rPr>
              <a:t> </a:t>
            </a:r>
            <a:r>
              <a:rPr lang="ru-RU" sz="2000" dirty="0" err="1">
                <a:solidFill>
                  <a:srgbClr val="002060"/>
                </a:solidFill>
                <a:latin typeface="ShowcardGothic-Reg"/>
                <a:ea typeface="Calibri" pitchFamily="34" charset="0"/>
                <a:cs typeface="ShowcardGothic-Reg"/>
              </a:rPr>
              <a:t>шығындарына төлем</a:t>
            </a:r>
            <a:r>
              <a:rPr lang="ru-RU" sz="2000" dirty="0" err="1">
                <a:solidFill>
                  <a:srgbClr val="002060"/>
                </a:solidFill>
                <a:latin typeface="Skellyman-Regular"/>
                <a:ea typeface="Calibri" pitchFamily="34" charset="0"/>
                <a:cs typeface="Skellyman-Regular"/>
              </a:rPr>
              <a:t>;</a:t>
            </a:r>
            <a:endParaRPr lang="en-US" sz="2000" dirty="0">
              <a:solidFill>
                <a:srgbClr val="002060"/>
              </a:solidFill>
              <a:latin typeface="Skellyman-Regular"/>
              <a:ea typeface="Calibri" pitchFamily="34" charset="0"/>
              <a:cs typeface="Skellyman-Regular"/>
            </a:endParaRPr>
          </a:p>
          <a:p>
            <a:pPr>
              <a:lnSpc>
                <a:spcPct val="107000"/>
              </a:lnSpc>
            </a:pPr>
            <a:endParaRPr lang="ru-RU" sz="2000" dirty="0">
              <a:solidFill>
                <a:srgbClr val="002060"/>
              </a:solidFill>
              <a:latin typeface="Calibri" pitchFamily="34" charset="0"/>
              <a:ea typeface="Calibri" pitchFamily="34" charset="0"/>
              <a:cs typeface="Times New Roman" pitchFamily="18" charset="0"/>
            </a:endParaRPr>
          </a:p>
          <a:p>
            <a:pPr>
              <a:lnSpc>
                <a:spcPct val="107000"/>
              </a:lnSpc>
            </a:pPr>
            <a:r>
              <a:rPr lang="ru-RU" sz="2000" dirty="0">
                <a:solidFill>
                  <a:srgbClr val="002060"/>
                </a:solidFill>
                <a:latin typeface="ShowcardGothic-Reg"/>
                <a:ea typeface="Calibri" pitchFamily="34" charset="0"/>
                <a:cs typeface="ShowcardGothic-Reg"/>
              </a:rPr>
              <a:t>• </a:t>
            </a:r>
            <a:r>
              <a:rPr lang="ru-RU" sz="2000" dirty="0" err="1">
                <a:solidFill>
                  <a:srgbClr val="002060"/>
                </a:solidFill>
                <a:latin typeface="ShowcardGothic-Reg"/>
                <a:ea typeface="Calibri" pitchFamily="34" charset="0"/>
                <a:cs typeface="ShowcardGothic-Reg"/>
              </a:rPr>
              <a:t>Жұмысшыларға төленетін оқу ақысы, жәрдемақысы, жұмысшыларды жеткізу</a:t>
            </a:r>
            <a:r>
              <a:rPr lang="ru-RU" sz="2000" dirty="0">
                <a:solidFill>
                  <a:srgbClr val="002060"/>
                </a:solidFill>
                <a:latin typeface="ShowcardGothic-Reg"/>
                <a:ea typeface="Calibri" pitchFamily="34" charset="0"/>
                <a:cs typeface="ShowcardGothic-Reg"/>
              </a:rPr>
              <a:t> </a:t>
            </a:r>
            <a:r>
              <a:rPr lang="ru-RU" sz="2000" dirty="0" err="1">
                <a:solidFill>
                  <a:srgbClr val="002060"/>
                </a:solidFill>
                <a:latin typeface="ShowcardGothic-Reg"/>
                <a:ea typeface="Calibri" pitchFamily="34" charset="0"/>
                <a:cs typeface="ShowcardGothic-Reg"/>
              </a:rPr>
              <a:t>ақысы және мемлекеттен</a:t>
            </a:r>
            <a:r>
              <a:rPr lang="ru-RU" sz="2000" dirty="0">
                <a:solidFill>
                  <a:srgbClr val="002060"/>
                </a:solidFill>
                <a:latin typeface="ShowcardGothic-Reg"/>
                <a:ea typeface="Calibri" pitchFamily="34" charset="0"/>
                <a:cs typeface="ShowcardGothic-Reg"/>
              </a:rPr>
              <a:t> </a:t>
            </a:r>
            <a:r>
              <a:rPr lang="ru-RU" sz="2000" dirty="0" err="1">
                <a:solidFill>
                  <a:srgbClr val="002060"/>
                </a:solidFill>
                <a:latin typeface="ShowcardGothic-Reg"/>
                <a:ea typeface="Calibri" pitchFamily="34" charset="0"/>
                <a:cs typeface="ShowcardGothic-Reg"/>
              </a:rPr>
              <a:t>берілетін</a:t>
            </a:r>
            <a:r>
              <a:rPr lang="ru-RU" sz="2000" dirty="0">
                <a:solidFill>
                  <a:srgbClr val="002060"/>
                </a:solidFill>
                <a:latin typeface="ShowcardGothic-Reg"/>
                <a:ea typeface="Calibri" pitchFamily="34" charset="0"/>
                <a:cs typeface="ShowcardGothic-Reg"/>
              </a:rPr>
              <a:t> </a:t>
            </a:r>
            <a:r>
              <a:rPr lang="ru-RU" sz="2000" dirty="0" err="1">
                <a:solidFill>
                  <a:srgbClr val="002060"/>
                </a:solidFill>
                <a:latin typeface="ShowcardGothic-Reg"/>
                <a:ea typeface="Calibri" pitchFamily="34" charset="0"/>
                <a:cs typeface="ShowcardGothic-Reg"/>
              </a:rPr>
              <a:t>өтемақы</a:t>
            </a:r>
            <a:r>
              <a:rPr lang="ru-RU" sz="2000" dirty="0" err="1">
                <a:solidFill>
                  <a:srgbClr val="002060"/>
                </a:solidFill>
                <a:latin typeface="Skellyman-Regular"/>
                <a:ea typeface="Calibri" pitchFamily="34" charset="0"/>
                <a:cs typeface="Skellyman-Regular"/>
              </a:rPr>
              <a:t>;</a:t>
            </a:r>
            <a:endParaRPr lang="en-US" sz="2000" dirty="0">
              <a:solidFill>
                <a:srgbClr val="002060"/>
              </a:solidFill>
              <a:latin typeface="Skellyman-Regular"/>
              <a:ea typeface="Calibri" pitchFamily="34" charset="0"/>
              <a:cs typeface="Skellyman-Regular"/>
            </a:endParaRPr>
          </a:p>
          <a:p>
            <a:pPr>
              <a:lnSpc>
                <a:spcPct val="107000"/>
              </a:lnSpc>
            </a:pPr>
            <a:endParaRPr lang="ru-RU" sz="2000" dirty="0">
              <a:solidFill>
                <a:srgbClr val="002060"/>
              </a:solidFill>
              <a:latin typeface="Calibri" pitchFamily="34" charset="0"/>
              <a:ea typeface="Calibri" pitchFamily="34" charset="0"/>
              <a:cs typeface="Times New Roman" pitchFamily="18" charset="0"/>
            </a:endParaRPr>
          </a:p>
          <a:p>
            <a:pPr>
              <a:lnSpc>
                <a:spcPct val="107000"/>
              </a:lnSpc>
            </a:pPr>
            <a:r>
              <a:rPr lang="ru-RU" sz="2000" smtClean="0">
                <a:solidFill>
                  <a:srgbClr val="002060"/>
                </a:solidFill>
                <a:latin typeface="ShowcardGothic-Reg"/>
                <a:ea typeface="Calibri" pitchFamily="34" charset="0"/>
                <a:cs typeface="ShowcardGothic-Reg"/>
              </a:rPr>
              <a:t>•медициналық </a:t>
            </a:r>
            <a:r>
              <a:rPr lang="ru-RU" sz="2000" dirty="0" err="1">
                <a:solidFill>
                  <a:srgbClr val="002060"/>
                </a:solidFill>
                <a:latin typeface="ShowcardGothic-Reg"/>
                <a:ea typeface="Calibri" pitchFamily="34" charset="0"/>
                <a:cs typeface="ShowcardGothic-Reg"/>
              </a:rPr>
              <a:t>қызметтер бойынша</a:t>
            </a:r>
            <a:r>
              <a:rPr lang="ru-RU" sz="2000" dirty="0">
                <a:solidFill>
                  <a:srgbClr val="002060"/>
                </a:solidFill>
                <a:latin typeface="ShowcardGothic-Reg"/>
                <a:ea typeface="Calibri" pitchFamily="34" charset="0"/>
                <a:cs typeface="ShowcardGothic-Reg"/>
              </a:rPr>
              <a:t> </a:t>
            </a:r>
            <a:r>
              <a:rPr lang="ru-RU" sz="2000" dirty="0" err="1">
                <a:solidFill>
                  <a:srgbClr val="002060"/>
                </a:solidFill>
                <a:latin typeface="ShowcardGothic-Reg"/>
                <a:ea typeface="Calibri" pitchFamily="34" charset="0"/>
                <a:cs typeface="ShowcardGothic-Reg"/>
              </a:rPr>
              <a:t>жәрдемақы, </a:t>
            </a:r>
            <a:r>
              <a:rPr lang="ru-RU" sz="2000" dirty="0">
                <a:solidFill>
                  <a:srgbClr val="002060"/>
                </a:solidFill>
                <a:latin typeface="ShowcardGothic-Reg"/>
                <a:ea typeface="Calibri" pitchFamily="34" charset="0"/>
                <a:cs typeface="ShowcardGothic-Reg"/>
              </a:rPr>
              <a:t>бала </a:t>
            </a:r>
            <a:r>
              <a:rPr lang="ru-RU" sz="2000" dirty="0" err="1">
                <a:solidFill>
                  <a:srgbClr val="002060"/>
                </a:solidFill>
                <a:latin typeface="ShowcardGothic-Reg"/>
                <a:ea typeface="Calibri" pitchFamily="34" charset="0"/>
                <a:cs typeface="ShowcardGothic-Reg"/>
              </a:rPr>
              <a:t>тууға байланысты</a:t>
            </a:r>
            <a:r>
              <a:rPr lang="ru-RU" sz="2000" dirty="0">
                <a:solidFill>
                  <a:srgbClr val="002060"/>
                </a:solidFill>
                <a:latin typeface="ShowcardGothic-Reg"/>
                <a:ea typeface="Calibri" pitchFamily="34" charset="0"/>
                <a:cs typeface="ShowcardGothic-Reg"/>
              </a:rPr>
              <a:t> </a:t>
            </a:r>
            <a:r>
              <a:rPr lang="ru-RU" sz="2000" dirty="0" err="1">
                <a:solidFill>
                  <a:srgbClr val="002060"/>
                </a:solidFill>
                <a:latin typeface="ShowcardGothic-Reg"/>
                <a:ea typeface="Calibri" pitchFamily="34" charset="0"/>
                <a:cs typeface="ShowcardGothic-Reg"/>
              </a:rPr>
              <a:t>берілетін</a:t>
            </a:r>
            <a:r>
              <a:rPr lang="ru-RU" sz="2000" dirty="0">
                <a:solidFill>
                  <a:srgbClr val="002060"/>
                </a:solidFill>
                <a:latin typeface="ShowcardGothic-Reg"/>
                <a:ea typeface="Calibri" pitchFamily="34" charset="0"/>
                <a:cs typeface="ShowcardGothic-Reg"/>
              </a:rPr>
              <a:t> </a:t>
            </a:r>
            <a:r>
              <a:rPr lang="ru-RU" sz="2000" dirty="0" err="1">
                <a:solidFill>
                  <a:srgbClr val="002060"/>
                </a:solidFill>
                <a:latin typeface="ShowcardGothic-Reg"/>
                <a:ea typeface="Calibri" pitchFamily="34" charset="0"/>
                <a:cs typeface="ShowcardGothic-Reg"/>
              </a:rPr>
              <a:t>жәрдемақы</a:t>
            </a:r>
            <a:r>
              <a:rPr lang="ru-RU" sz="2000" dirty="0">
                <a:solidFill>
                  <a:srgbClr val="002060"/>
                </a:solidFill>
                <a:latin typeface="ShowcardGothic-Reg"/>
                <a:ea typeface="Calibri" pitchFamily="34" charset="0"/>
                <a:cs typeface="ShowcardGothic-Reg"/>
              </a:rPr>
              <a:t>, </a:t>
            </a:r>
            <a:r>
              <a:rPr lang="ru-RU" sz="2000" dirty="0" err="1">
                <a:solidFill>
                  <a:srgbClr val="002060"/>
                </a:solidFill>
                <a:latin typeface="ShowcardGothic-Reg"/>
                <a:ea typeface="Calibri" pitchFamily="34" charset="0"/>
                <a:cs typeface="ShowcardGothic-Reg"/>
              </a:rPr>
              <a:t>жерлеуге</a:t>
            </a:r>
            <a:r>
              <a:rPr lang="ru-RU" sz="2000" dirty="0">
                <a:solidFill>
                  <a:srgbClr val="002060"/>
                </a:solidFill>
                <a:latin typeface="ShowcardGothic-Reg"/>
                <a:ea typeface="Calibri" pitchFamily="34" charset="0"/>
                <a:cs typeface="ShowcardGothic-Reg"/>
              </a:rPr>
              <a:t> </a:t>
            </a:r>
            <a:r>
              <a:rPr lang="ru-RU" sz="2000" dirty="0" err="1">
                <a:solidFill>
                  <a:srgbClr val="002060"/>
                </a:solidFill>
                <a:latin typeface="ShowcardGothic-Reg"/>
                <a:ea typeface="Calibri" pitchFamily="34" charset="0"/>
                <a:cs typeface="ShowcardGothic-Reg"/>
              </a:rPr>
              <a:t>байланысты</a:t>
            </a:r>
            <a:r>
              <a:rPr lang="ru-RU" sz="2000" dirty="0">
                <a:solidFill>
                  <a:srgbClr val="002060"/>
                </a:solidFill>
                <a:latin typeface="ShowcardGothic-Reg"/>
                <a:ea typeface="Calibri" pitchFamily="34" charset="0"/>
                <a:cs typeface="ShowcardGothic-Reg"/>
              </a:rPr>
              <a:t> </a:t>
            </a:r>
            <a:r>
              <a:rPr lang="ru-RU" sz="2000" dirty="0" err="1">
                <a:solidFill>
                  <a:srgbClr val="002060"/>
                </a:solidFill>
                <a:latin typeface="ShowcardGothic-Reg"/>
                <a:ea typeface="Calibri" pitchFamily="34" charset="0"/>
                <a:cs typeface="ShowcardGothic-Reg"/>
              </a:rPr>
              <a:t>берілетін</a:t>
            </a:r>
            <a:r>
              <a:rPr lang="ru-RU" sz="2000" dirty="0">
                <a:solidFill>
                  <a:srgbClr val="002060"/>
                </a:solidFill>
                <a:latin typeface="ShowcardGothic-Reg"/>
                <a:ea typeface="Calibri" pitchFamily="34" charset="0"/>
                <a:cs typeface="ShowcardGothic-Reg"/>
              </a:rPr>
              <a:t> </a:t>
            </a:r>
            <a:r>
              <a:rPr lang="ru-RU" sz="2000" dirty="0" err="1">
                <a:solidFill>
                  <a:srgbClr val="002060"/>
                </a:solidFill>
                <a:latin typeface="ShowcardGothic-Reg"/>
                <a:ea typeface="Calibri" pitchFamily="34" charset="0"/>
                <a:cs typeface="ShowcardGothic-Reg"/>
              </a:rPr>
              <a:t>жәрдемақы </a:t>
            </a:r>
            <a:r>
              <a:rPr lang="ru-RU" sz="2000" dirty="0">
                <a:solidFill>
                  <a:srgbClr val="002060"/>
                </a:solidFill>
                <a:latin typeface="ShowcardGothic-Reg"/>
                <a:ea typeface="Calibri" pitchFamily="34" charset="0"/>
                <a:cs typeface="ShowcardGothic-Reg"/>
              </a:rPr>
              <a:t>– 8 </a:t>
            </a:r>
            <a:r>
              <a:rPr lang="ru-RU" sz="2000" dirty="0" err="1">
                <a:solidFill>
                  <a:srgbClr val="002060"/>
                </a:solidFill>
                <a:latin typeface="ShowcardGothic-Reg"/>
                <a:ea typeface="Calibri" pitchFamily="34" charset="0"/>
                <a:cs typeface="ShowcardGothic-Reg"/>
              </a:rPr>
              <a:t>еселенген</a:t>
            </a:r>
            <a:r>
              <a:rPr lang="ru-RU" sz="2000" dirty="0">
                <a:solidFill>
                  <a:srgbClr val="002060"/>
                </a:solidFill>
                <a:latin typeface="ShowcardGothic-Reg"/>
                <a:ea typeface="Calibri" pitchFamily="34" charset="0"/>
                <a:cs typeface="ShowcardGothic-Reg"/>
              </a:rPr>
              <a:t> </a:t>
            </a:r>
            <a:r>
              <a:rPr lang="ru-RU" sz="2000" dirty="0" err="1">
                <a:solidFill>
                  <a:srgbClr val="002060"/>
                </a:solidFill>
                <a:latin typeface="ShowcardGothic-Reg"/>
                <a:ea typeface="Calibri" pitchFamily="34" charset="0"/>
                <a:cs typeface="ShowcardGothic-Reg"/>
              </a:rPr>
              <a:t>ең төменгі айлық жалақыға дейін</a:t>
            </a:r>
            <a:r>
              <a:rPr lang="ru-RU" sz="2000" dirty="0">
                <a:solidFill>
                  <a:srgbClr val="002060"/>
                </a:solidFill>
                <a:latin typeface="Skellyman-Regular"/>
                <a:ea typeface="Calibri" pitchFamily="34" charset="0"/>
                <a:cs typeface="Skellyman-Regular"/>
              </a:rPr>
              <a:t>;</a:t>
            </a:r>
            <a:endParaRPr lang="en-US" sz="2000" dirty="0">
              <a:solidFill>
                <a:srgbClr val="002060"/>
              </a:solidFill>
              <a:latin typeface="Skellyman-Regular"/>
              <a:ea typeface="Calibri" pitchFamily="34" charset="0"/>
              <a:cs typeface="Skellyman-Regular"/>
            </a:endParaRPr>
          </a:p>
          <a:p>
            <a:pPr>
              <a:lnSpc>
                <a:spcPct val="107000"/>
              </a:lnSpc>
            </a:pPr>
            <a:endParaRPr lang="ru-RU" sz="2000" dirty="0">
              <a:solidFill>
                <a:srgbClr val="002060"/>
              </a:solidFill>
              <a:latin typeface="Calibri" pitchFamily="34" charset="0"/>
              <a:ea typeface="Calibri" pitchFamily="34" charset="0"/>
              <a:cs typeface="Times New Roman" pitchFamily="18" charset="0"/>
            </a:endParaRPr>
          </a:p>
          <a:p>
            <a:pPr>
              <a:lnSpc>
                <a:spcPct val="107000"/>
              </a:lnSpc>
            </a:pPr>
            <a:r>
              <a:rPr lang="ru-RU" sz="2000" dirty="0">
                <a:solidFill>
                  <a:srgbClr val="002060"/>
                </a:solidFill>
                <a:latin typeface="ShowcardGothic-Reg"/>
                <a:ea typeface="Calibri" pitchFamily="34" charset="0"/>
                <a:cs typeface="ShowcardGothic-Reg"/>
              </a:rPr>
              <a:t>• </a:t>
            </a:r>
            <a:r>
              <a:rPr lang="ru-RU" sz="2000" dirty="0" err="1">
                <a:solidFill>
                  <a:srgbClr val="002060"/>
                </a:solidFill>
                <a:latin typeface="ShowcardGothic-Reg"/>
                <a:ea typeface="Calibri" pitchFamily="34" charset="0"/>
                <a:cs typeface="ShowcardGothic-Reg"/>
              </a:rPr>
              <a:t>Шәкіртақы</a:t>
            </a:r>
            <a:r>
              <a:rPr lang="ru-RU" sz="2000" dirty="0" err="1">
                <a:solidFill>
                  <a:srgbClr val="002060"/>
                </a:solidFill>
                <a:latin typeface="Skellyman-Regular"/>
                <a:ea typeface="Calibri" pitchFamily="34" charset="0"/>
                <a:cs typeface="Skellyman-Regular"/>
              </a:rPr>
              <a:t>;</a:t>
            </a:r>
            <a:endParaRPr lang="en-US" sz="2000" dirty="0">
              <a:solidFill>
                <a:srgbClr val="002060"/>
              </a:solidFill>
              <a:latin typeface="Skellyman-Regular"/>
              <a:ea typeface="Calibri" pitchFamily="34" charset="0"/>
              <a:cs typeface="Skellyman-Regular"/>
            </a:endParaRPr>
          </a:p>
          <a:p>
            <a:pPr>
              <a:lnSpc>
                <a:spcPct val="107000"/>
              </a:lnSpc>
            </a:pPr>
            <a:endParaRPr lang="ru-RU" sz="2000" dirty="0">
              <a:solidFill>
                <a:srgbClr val="002060"/>
              </a:solidFill>
              <a:latin typeface="Calibri" pitchFamily="34" charset="0"/>
              <a:ea typeface="Calibri" pitchFamily="34" charset="0"/>
              <a:cs typeface="Times New Roman" pitchFamily="18" charset="0"/>
            </a:endParaRPr>
          </a:p>
          <a:p>
            <a:pPr>
              <a:lnSpc>
                <a:spcPct val="107000"/>
              </a:lnSpc>
              <a:spcAft>
                <a:spcPts val="800"/>
              </a:spcAft>
            </a:pPr>
            <a:r>
              <a:rPr lang="ru-RU" sz="2000" dirty="0">
                <a:solidFill>
                  <a:srgbClr val="002060"/>
                </a:solidFill>
                <a:latin typeface="ShowcardGothic-Reg"/>
                <a:ea typeface="Calibri" pitchFamily="34" charset="0"/>
                <a:cs typeface="ShowcardGothic-Reg"/>
              </a:rPr>
              <a:t>• </a:t>
            </a:r>
            <a:r>
              <a:rPr lang="ru-RU" sz="2000" dirty="0" err="1">
                <a:solidFill>
                  <a:srgbClr val="002060"/>
                </a:solidFill>
                <a:latin typeface="ShowcardGothic-Reg"/>
                <a:ea typeface="Calibri" pitchFamily="34" charset="0"/>
                <a:cs typeface="ShowcardGothic-Reg"/>
              </a:rPr>
              <a:t>Сақтандыру сыйақылары</a:t>
            </a:r>
            <a:endParaRPr lang="ru-RU" sz="2000" dirty="0">
              <a:solidFill>
                <a:srgbClr val="002060"/>
              </a:solidFill>
              <a:latin typeface="Calibri" pitchFamily="34" charset="0"/>
              <a:ea typeface="Calibri" pitchFamily="34" charset="0"/>
              <a:cs typeface="Times New Roman" pitchFamily="18" charset="0"/>
            </a:endParaRPr>
          </a:p>
        </p:txBody>
      </p:sp>
      <p:pic>
        <p:nvPicPr>
          <p:cNvPr id="65541" name="Picture 4" descr="Картинки по запросу командировки пнг иконки"/>
          <p:cNvPicPr>
            <a:picLocks noChangeAspect="1" noChangeArrowheads="1"/>
          </p:cNvPicPr>
          <p:nvPr/>
        </p:nvPicPr>
        <p:blipFill>
          <a:blip r:embed="rId2" cstate="print"/>
          <a:srcRect/>
          <a:stretch>
            <a:fillRect/>
          </a:stretch>
        </p:blipFill>
        <p:spPr bwMode="auto">
          <a:xfrm>
            <a:off x="1619250" y="1152525"/>
            <a:ext cx="811213" cy="811213"/>
          </a:xfrm>
          <a:prstGeom prst="rect">
            <a:avLst/>
          </a:prstGeom>
          <a:noFill/>
          <a:ln w="9525">
            <a:noFill/>
            <a:miter lim="800000"/>
            <a:headEnd/>
            <a:tailEnd/>
          </a:ln>
        </p:spPr>
      </p:pic>
      <p:pic>
        <p:nvPicPr>
          <p:cNvPr id="65542" name="Picture 6" descr="Похожее изображение"/>
          <p:cNvPicPr>
            <a:picLocks noChangeAspect="1" noChangeArrowheads="1"/>
          </p:cNvPicPr>
          <p:nvPr/>
        </p:nvPicPr>
        <p:blipFill>
          <a:blip r:embed="rId3" cstate="print"/>
          <a:srcRect/>
          <a:stretch>
            <a:fillRect/>
          </a:stretch>
        </p:blipFill>
        <p:spPr bwMode="auto">
          <a:xfrm>
            <a:off x="1619250" y="3668713"/>
            <a:ext cx="809625" cy="809625"/>
          </a:xfrm>
          <a:prstGeom prst="rect">
            <a:avLst/>
          </a:prstGeom>
          <a:noFill/>
          <a:ln w="9525">
            <a:noFill/>
            <a:miter lim="800000"/>
            <a:headEnd/>
            <a:tailEnd/>
          </a:ln>
        </p:spPr>
      </p:pic>
      <p:pic>
        <p:nvPicPr>
          <p:cNvPr id="65543" name="Picture 8" descr="Похожее изображение"/>
          <p:cNvPicPr>
            <a:picLocks noChangeAspect="1" noChangeArrowheads="1"/>
          </p:cNvPicPr>
          <p:nvPr/>
        </p:nvPicPr>
        <p:blipFill>
          <a:blip r:embed="rId4" cstate="print"/>
          <a:srcRect/>
          <a:stretch>
            <a:fillRect/>
          </a:stretch>
        </p:blipFill>
        <p:spPr bwMode="auto">
          <a:xfrm>
            <a:off x="1416050" y="2352675"/>
            <a:ext cx="1544638" cy="1014413"/>
          </a:xfrm>
          <a:prstGeom prst="rect">
            <a:avLst/>
          </a:prstGeom>
          <a:noFill/>
          <a:ln w="9525">
            <a:noFill/>
            <a:miter lim="800000"/>
            <a:headEnd/>
            <a:tailEnd/>
          </a:ln>
        </p:spPr>
      </p:pic>
      <p:pic>
        <p:nvPicPr>
          <p:cNvPr id="65544" name="Picture 10" descr="Картинки по запросу стипендии пнг иконки"/>
          <p:cNvPicPr>
            <a:picLocks noChangeAspect="1" noChangeArrowheads="1"/>
          </p:cNvPicPr>
          <p:nvPr/>
        </p:nvPicPr>
        <p:blipFill>
          <a:blip r:embed="rId5" cstate="print"/>
          <a:srcRect/>
          <a:stretch>
            <a:fillRect/>
          </a:stretch>
        </p:blipFill>
        <p:spPr bwMode="auto">
          <a:xfrm>
            <a:off x="1730375" y="4913313"/>
            <a:ext cx="1033463" cy="103346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2188" y="0"/>
            <a:ext cx="10626725" cy="28575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4" name="Прямоугольник 3"/>
          <p:cNvSpPr/>
          <p:nvPr/>
        </p:nvSpPr>
        <p:spPr>
          <a:xfrm>
            <a:off x="4157663" y="4124325"/>
            <a:ext cx="7388225" cy="2246769"/>
          </a:xfrm>
          <a:prstGeom prst="rect">
            <a:avLst/>
          </a:prstGeom>
        </p:spPr>
        <p:txBody>
          <a:bodyPr>
            <a:spAutoFit/>
          </a:bodyPr>
          <a:lstStyle/>
          <a:p>
            <a:pPr marL="285750" indent="-285750" fontAlgn="auto">
              <a:spcBef>
                <a:spcPts val="0"/>
              </a:spcBef>
              <a:spcAft>
                <a:spcPts val="0"/>
              </a:spcAft>
              <a:buFont typeface="Wingdings" panose="05000000000000000000" pitchFamily="2" charset="2"/>
              <a:buChar char="v"/>
              <a:defRPr/>
            </a:pPr>
            <a:r>
              <a:rPr lang="kk-KZ" sz="2000" dirty="0">
                <a:solidFill>
                  <a:srgbClr val="FF0000"/>
                </a:solidFill>
                <a:latin typeface="Calibri"/>
                <a:cs typeface="+mn-cs"/>
              </a:rPr>
              <a:t>ТӨЛЕМ БОЙЫНША ШЕКТЕУЛЕР </a:t>
            </a:r>
            <a:endParaRPr lang="ru-RU" sz="2000" dirty="0">
              <a:solidFill>
                <a:srgbClr val="FF0000"/>
              </a:solidFill>
              <a:latin typeface="Calibri"/>
              <a:cs typeface="+mn-cs"/>
            </a:endParaRPr>
          </a:p>
          <a:p>
            <a:pPr marL="285750" indent="-285750" fontAlgn="auto">
              <a:spcBef>
                <a:spcPts val="0"/>
              </a:spcBef>
              <a:spcAft>
                <a:spcPts val="0"/>
              </a:spcAft>
              <a:buFont typeface="Wingdings" panose="05000000000000000000" pitchFamily="2" charset="2"/>
              <a:buChar char="v"/>
              <a:defRPr/>
            </a:pPr>
            <a:endParaRPr lang="ru-RU" sz="2000" dirty="0">
              <a:solidFill>
                <a:srgbClr val="FF0000"/>
              </a:solidFill>
              <a:latin typeface="Calibri"/>
              <a:cs typeface="+mn-cs"/>
            </a:endParaRPr>
          </a:p>
          <a:p>
            <a:pPr fontAlgn="auto">
              <a:spcBef>
                <a:spcPts val="0"/>
              </a:spcBef>
              <a:spcAft>
                <a:spcPts val="0"/>
              </a:spcAft>
              <a:defRPr/>
            </a:pPr>
            <a:r>
              <a:rPr lang="ru-RU" sz="2000" dirty="0" err="1">
                <a:solidFill>
                  <a:srgbClr val="44546A"/>
                </a:solidFill>
                <a:latin typeface="Calibri"/>
                <a:cs typeface="+mn-cs"/>
              </a:rPr>
              <a:t>Аударым</a:t>
            </a:r>
            <a:r>
              <a:rPr lang="ru-RU" sz="2000" dirty="0">
                <a:solidFill>
                  <a:srgbClr val="44546A"/>
                </a:solidFill>
                <a:latin typeface="Calibri"/>
                <a:cs typeface="+mn-cs"/>
              </a:rPr>
              <a:t>/</a:t>
            </a:r>
            <a:r>
              <a:rPr lang="ru-RU" sz="2000" dirty="0" err="1">
                <a:solidFill>
                  <a:srgbClr val="44546A"/>
                </a:solidFill>
                <a:latin typeface="Calibri"/>
                <a:cs typeface="+mn-cs"/>
              </a:rPr>
              <a:t>жарна</a:t>
            </a:r>
            <a:r>
              <a:rPr lang="ru-RU" sz="2000" dirty="0">
                <a:solidFill>
                  <a:srgbClr val="44546A"/>
                </a:solidFill>
                <a:latin typeface="Calibri"/>
                <a:cs typeface="+mn-cs"/>
              </a:rPr>
              <a:t> </a:t>
            </a:r>
            <a:r>
              <a:rPr lang="ru-RU" sz="2000" dirty="0" err="1">
                <a:solidFill>
                  <a:srgbClr val="44546A"/>
                </a:solidFill>
                <a:latin typeface="Calibri"/>
                <a:cs typeface="+mn-cs"/>
              </a:rPr>
              <a:t>есептеу</a:t>
            </a:r>
            <a:r>
              <a:rPr lang="ru-RU" sz="2000" dirty="0">
                <a:solidFill>
                  <a:srgbClr val="44546A"/>
                </a:solidFill>
                <a:latin typeface="Calibri"/>
                <a:cs typeface="+mn-cs"/>
              </a:rPr>
              <a:t> </a:t>
            </a:r>
            <a:r>
              <a:rPr lang="ru-RU" sz="2000" dirty="0" err="1">
                <a:solidFill>
                  <a:srgbClr val="44546A"/>
                </a:solidFill>
                <a:latin typeface="Calibri"/>
                <a:cs typeface="+mn-cs"/>
              </a:rPr>
              <a:t>үшін алынатын</a:t>
            </a:r>
            <a:r>
              <a:rPr lang="ru-RU" sz="2000" dirty="0">
                <a:solidFill>
                  <a:srgbClr val="44546A"/>
                </a:solidFill>
                <a:latin typeface="Calibri"/>
                <a:cs typeface="+mn-cs"/>
              </a:rPr>
              <a:t> </a:t>
            </a:r>
            <a:r>
              <a:rPr lang="ru-RU" sz="2000" dirty="0" err="1">
                <a:solidFill>
                  <a:srgbClr val="44546A"/>
                </a:solidFill>
                <a:latin typeface="Calibri"/>
                <a:cs typeface="+mn-cs"/>
              </a:rPr>
              <a:t>жұмыскердің </a:t>
            </a:r>
            <a:r>
              <a:rPr lang="ru-RU" sz="2000" dirty="0">
                <a:solidFill>
                  <a:srgbClr val="44546A"/>
                </a:solidFill>
                <a:latin typeface="Calibri"/>
                <a:cs typeface="+mn-cs"/>
              </a:rPr>
              <a:t>ай </a:t>
            </a:r>
            <a:r>
              <a:rPr lang="ru-RU" sz="2000" dirty="0" err="1">
                <a:solidFill>
                  <a:srgbClr val="44546A"/>
                </a:solidFill>
                <a:latin typeface="Calibri"/>
                <a:cs typeface="+mn-cs"/>
              </a:rPr>
              <a:t>сайынғы табысы</a:t>
            </a:r>
            <a:r>
              <a:rPr lang="ru-RU" sz="2000" dirty="0">
                <a:solidFill>
                  <a:srgbClr val="44546A"/>
                </a:solidFill>
                <a:latin typeface="Calibri"/>
                <a:cs typeface="+mn-cs"/>
              </a:rPr>
              <a:t> </a:t>
            </a:r>
            <a:r>
              <a:rPr lang="ru-RU" sz="2000" dirty="0" err="1">
                <a:solidFill>
                  <a:srgbClr val="44546A"/>
                </a:solidFill>
                <a:latin typeface="Calibri"/>
                <a:cs typeface="+mn-cs"/>
              </a:rPr>
              <a:t>ең төменгі айлық жалақының </a:t>
            </a:r>
            <a:r>
              <a:rPr lang="ru-RU" sz="2000" dirty="0">
                <a:solidFill>
                  <a:srgbClr val="44546A"/>
                </a:solidFill>
                <a:latin typeface="Calibri"/>
                <a:cs typeface="+mn-cs"/>
              </a:rPr>
              <a:t>15 </a:t>
            </a:r>
            <a:r>
              <a:rPr lang="ru-RU" sz="2000" dirty="0" err="1">
                <a:solidFill>
                  <a:srgbClr val="44546A"/>
                </a:solidFill>
                <a:latin typeface="Calibri"/>
                <a:cs typeface="+mn-cs"/>
              </a:rPr>
              <a:t>есе</a:t>
            </a:r>
            <a:r>
              <a:rPr lang="ru-RU" sz="2000" dirty="0">
                <a:solidFill>
                  <a:srgbClr val="44546A"/>
                </a:solidFill>
                <a:latin typeface="Calibri"/>
                <a:cs typeface="+mn-cs"/>
              </a:rPr>
              <a:t> </a:t>
            </a:r>
            <a:r>
              <a:rPr lang="ru-RU" sz="2000" dirty="0" err="1">
                <a:solidFill>
                  <a:srgbClr val="44546A"/>
                </a:solidFill>
                <a:latin typeface="Calibri"/>
                <a:cs typeface="+mn-cs"/>
              </a:rPr>
              <a:t>мөлшерінен аспауы</a:t>
            </a:r>
            <a:r>
              <a:rPr lang="ru-RU" sz="2000" dirty="0">
                <a:solidFill>
                  <a:srgbClr val="44546A"/>
                </a:solidFill>
                <a:latin typeface="Calibri"/>
                <a:cs typeface="+mn-cs"/>
              </a:rPr>
              <a:t> </a:t>
            </a:r>
            <a:r>
              <a:rPr lang="ru-RU" sz="2000" dirty="0" err="1">
                <a:solidFill>
                  <a:srgbClr val="44546A"/>
                </a:solidFill>
                <a:latin typeface="Calibri"/>
                <a:cs typeface="+mn-cs"/>
              </a:rPr>
              <a:t>тиіс</a:t>
            </a:r>
            <a:r>
              <a:rPr lang="ru-RU" sz="2000" dirty="0">
                <a:solidFill>
                  <a:srgbClr val="44546A"/>
                </a:solidFill>
                <a:latin typeface="Calibri"/>
                <a:cs typeface="+mn-cs"/>
              </a:rPr>
              <a:t> (ЕТАЖ </a:t>
            </a:r>
            <a:r>
              <a:rPr lang="ru-RU" sz="2000" dirty="0" smtClean="0">
                <a:solidFill>
                  <a:srgbClr val="44546A"/>
                </a:solidFill>
                <a:latin typeface="Calibri"/>
                <a:cs typeface="+mn-cs"/>
              </a:rPr>
              <a:t>2018 </a:t>
            </a:r>
            <a:r>
              <a:rPr lang="ru-RU" sz="2000" dirty="0" err="1">
                <a:solidFill>
                  <a:srgbClr val="44546A"/>
                </a:solidFill>
                <a:latin typeface="Calibri"/>
                <a:cs typeface="+mn-cs"/>
              </a:rPr>
              <a:t>жылы</a:t>
            </a:r>
            <a:r>
              <a:rPr lang="ru-RU" sz="2000" dirty="0">
                <a:solidFill>
                  <a:srgbClr val="44546A"/>
                </a:solidFill>
                <a:latin typeface="Calibri"/>
                <a:cs typeface="+mn-cs"/>
              </a:rPr>
              <a:t> – </a:t>
            </a:r>
            <a:r>
              <a:rPr lang="ru-RU" sz="2000" dirty="0" smtClean="0">
                <a:solidFill>
                  <a:srgbClr val="44546A"/>
                </a:solidFill>
                <a:latin typeface="Calibri"/>
                <a:cs typeface="+mn-cs"/>
              </a:rPr>
              <a:t>28 284 </a:t>
            </a:r>
            <a:r>
              <a:rPr lang="ru-RU" sz="2000" dirty="0" err="1">
                <a:solidFill>
                  <a:srgbClr val="44546A"/>
                </a:solidFill>
                <a:latin typeface="Calibri"/>
                <a:cs typeface="+mn-cs"/>
              </a:rPr>
              <a:t>теңге</a:t>
            </a:r>
            <a:r>
              <a:rPr lang="ru-RU" sz="2000" dirty="0">
                <a:solidFill>
                  <a:srgbClr val="44546A"/>
                </a:solidFill>
                <a:latin typeface="Calibri"/>
                <a:cs typeface="+mn-cs"/>
              </a:rPr>
              <a:t>) </a:t>
            </a:r>
            <a:r>
              <a:rPr lang="ru-RU" sz="2000" dirty="0" smtClean="0">
                <a:solidFill>
                  <a:srgbClr val="44546A"/>
                </a:solidFill>
                <a:latin typeface="Calibri"/>
              </a:rPr>
              <a:t>28 284 </a:t>
            </a:r>
            <a:r>
              <a:rPr lang="ru-RU" sz="2000" dirty="0" smtClean="0">
                <a:solidFill>
                  <a:srgbClr val="44546A"/>
                </a:solidFill>
                <a:latin typeface="Calibri"/>
                <a:cs typeface="+mn-cs"/>
              </a:rPr>
              <a:t>* </a:t>
            </a:r>
            <a:r>
              <a:rPr lang="ru-RU" sz="2000" dirty="0">
                <a:solidFill>
                  <a:srgbClr val="44546A"/>
                </a:solidFill>
                <a:latin typeface="Calibri"/>
                <a:cs typeface="+mn-cs"/>
              </a:rPr>
              <a:t>15 = </a:t>
            </a:r>
            <a:r>
              <a:rPr lang="ru-RU" sz="2000" dirty="0" smtClean="0">
                <a:solidFill>
                  <a:srgbClr val="44546A"/>
                </a:solidFill>
                <a:latin typeface="Calibri"/>
                <a:cs typeface="+mn-cs"/>
              </a:rPr>
              <a:t>424 260теңге)</a:t>
            </a:r>
          </a:p>
          <a:p>
            <a:pPr fontAlgn="auto">
              <a:spcBef>
                <a:spcPts val="0"/>
              </a:spcBef>
              <a:spcAft>
                <a:spcPts val="0"/>
              </a:spcAft>
              <a:defRPr/>
            </a:pPr>
            <a:r>
              <a:rPr lang="ru-RU" sz="2000" dirty="0" smtClean="0">
                <a:solidFill>
                  <a:srgbClr val="44546A"/>
                </a:solidFill>
                <a:latin typeface="Calibri"/>
                <a:cs typeface="+mn-cs"/>
              </a:rPr>
              <a:t>(1,5%-6 363,9 те</a:t>
            </a:r>
            <a:r>
              <a:rPr lang="kk-KZ" sz="2000" dirty="0" smtClean="0">
                <a:solidFill>
                  <a:srgbClr val="44546A"/>
                </a:solidFill>
                <a:latin typeface="Calibri"/>
                <a:cs typeface="+mn-cs"/>
              </a:rPr>
              <a:t>ңге)</a:t>
            </a:r>
            <a:endParaRPr lang="ru-RU" sz="2000" dirty="0">
              <a:solidFill>
                <a:srgbClr val="44546A"/>
              </a:solidFill>
              <a:latin typeface="Calibri"/>
              <a:cs typeface="+mn-cs"/>
            </a:endParaRPr>
          </a:p>
          <a:p>
            <a:pPr fontAlgn="auto">
              <a:spcBef>
                <a:spcPts val="0"/>
              </a:spcBef>
              <a:spcAft>
                <a:spcPts val="0"/>
              </a:spcAft>
              <a:defRPr/>
            </a:pPr>
            <a:r>
              <a:rPr lang="ru-RU" sz="2000" dirty="0">
                <a:solidFill>
                  <a:srgbClr val="FF0000"/>
                </a:solidFill>
                <a:latin typeface="Calibri"/>
                <a:cs typeface="+mn-cs"/>
              </a:rPr>
              <a:t> </a:t>
            </a:r>
          </a:p>
        </p:txBody>
      </p:sp>
      <p:pic>
        <p:nvPicPr>
          <p:cNvPr id="66563" name="Picture 2" descr="Картинки по запросу иконка деньги"/>
          <p:cNvPicPr>
            <a:picLocks noChangeAspect="1" noChangeArrowheads="1"/>
          </p:cNvPicPr>
          <p:nvPr/>
        </p:nvPicPr>
        <p:blipFill>
          <a:blip r:embed="rId2" cstate="print"/>
          <a:srcRect/>
          <a:stretch>
            <a:fillRect/>
          </a:stretch>
        </p:blipFill>
        <p:spPr bwMode="auto">
          <a:xfrm>
            <a:off x="1298575" y="1233488"/>
            <a:ext cx="2239963" cy="1839912"/>
          </a:xfrm>
          <a:prstGeom prst="rect">
            <a:avLst/>
          </a:prstGeom>
          <a:noFill/>
          <a:ln w="9525">
            <a:noFill/>
            <a:miter lim="800000"/>
            <a:headEnd/>
            <a:tailEnd/>
          </a:ln>
        </p:spPr>
      </p:pic>
      <p:sp>
        <p:nvSpPr>
          <p:cNvPr id="6" name="Прямоугольник 5"/>
          <p:cNvSpPr/>
          <p:nvPr/>
        </p:nvSpPr>
        <p:spPr>
          <a:xfrm>
            <a:off x="4151313" y="914400"/>
            <a:ext cx="6715125" cy="2554288"/>
          </a:xfrm>
          <a:prstGeom prst="rect">
            <a:avLst/>
          </a:prstGeom>
        </p:spPr>
        <p:txBody>
          <a:bodyPr>
            <a:spAutoFit/>
          </a:bodyPr>
          <a:lstStyle/>
          <a:p>
            <a:pPr marL="285750" indent="-285750" fontAlgn="auto">
              <a:spcBef>
                <a:spcPts val="0"/>
              </a:spcBef>
              <a:spcAft>
                <a:spcPts val="0"/>
              </a:spcAft>
              <a:buFont typeface="Wingdings" panose="05000000000000000000" pitchFamily="2" charset="2"/>
              <a:buChar char="v"/>
              <a:defRPr/>
            </a:pPr>
            <a:r>
              <a:rPr lang="ru-RU" sz="2000" dirty="0" err="1">
                <a:solidFill>
                  <a:srgbClr val="FF0000"/>
                </a:solidFill>
                <a:latin typeface="Calibri"/>
                <a:cs typeface="+mn-cs"/>
              </a:rPr>
              <a:t>МӘМС</a:t>
            </a:r>
            <a:r>
              <a:rPr lang="ru-RU" sz="2000" dirty="0">
                <a:solidFill>
                  <a:srgbClr val="FF0000"/>
                </a:solidFill>
                <a:latin typeface="Calibri"/>
                <a:cs typeface="+mn-cs"/>
              </a:rPr>
              <a:t> </a:t>
            </a:r>
            <a:r>
              <a:rPr lang="ru-RU" sz="2000" dirty="0" err="1">
                <a:solidFill>
                  <a:srgbClr val="FF0000"/>
                </a:solidFill>
                <a:latin typeface="Calibri"/>
                <a:cs typeface="+mn-cs"/>
              </a:rPr>
              <a:t>БОЙЫНША</a:t>
            </a:r>
            <a:r>
              <a:rPr lang="ru-RU" sz="2000" dirty="0">
                <a:solidFill>
                  <a:srgbClr val="FF0000"/>
                </a:solidFill>
                <a:latin typeface="Calibri"/>
                <a:cs typeface="+mn-cs"/>
              </a:rPr>
              <a:t> </a:t>
            </a:r>
            <a:r>
              <a:rPr lang="ru-RU" sz="2000" dirty="0" err="1">
                <a:solidFill>
                  <a:srgbClr val="FF0000"/>
                </a:solidFill>
                <a:latin typeface="Calibri"/>
                <a:cs typeface="+mn-cs"/>
              </a:rPr>
              <a:t>ҚАРЫЗ</a:t>
            </a:r>
            <a:r>
              <a:rPr lang="ru-RU" sz="2000" dirty="0">
                <a:solidFill>
                  <a:srgbClr val="FF0000"/>
                </a:solidFill>
                <a:latin typeface="Calibri"/>
                <a:cs typeface="+mn-cs"/>
              </a:rPr>
              <a:t>  </a:t>
            </a:r>
          </a:p>
          <a:p>
            <a:pPr fontAlgn="auto">
              <a:spcBef>
                <a:spcPts val="0"/>
              </a:spcBef>
              <a:spcAft>
                <a:spcPts val="0"/>
              </a:spcAft>
              <a:defRPr/>
            </a:pPr>
            <a:endParaRPr lang="ru-RU" sz="2000" dirty="0">
              <a:solidFill>
                <a:srgbClr val="FF0000"/>
              </a:solidFill>
              <a:latin typeface="Calibri"/>
              <a:cs typeface="+mn-cs"/>
            </a:endParaRPr>
          </a:p>
          <a:p>
            <a:pPr fontAlgn="auto">
              <a:spcBef>
                <a:spcPts val="0"/>
              </a:spcBef>
              <a:spcAft>
                <a:spcPts val="0"/>
              </a:spcAft>
              <a:defRPr/>
            </a:pPr>
            <a:r>
              <a:rPr lang="ru-RU" sz="2000" dirty="0" err="1">
                <a:solidFill>
                  <a:srgbClr val="44546A"/>
                </a:solidFill>
                <a:latin typeface="Calibri"/>
                <a:cs typeface="+mn-cs"/>
              </a:rPr>
              <a:t>МӘМС</a:t>
            </a:r>
            <a:r>
              <a:rPr lang="ru-RU" sz="2000" dirty="0">
                <a:solidFill>
                  <a:srgbClr val="44546A"/>
                </a:solidFill>
                <a:latin typeface="Calibri"/>
                <a:cs typeface="+mn-cs"/>
              </a:rPr>
              <a:t> </a:t>
            </a:r>
            <a:r>
              <a:rPr lang="ru-RU" sz="2000" dirty="0" err="1">
                <a:solidFill>
                  <a:srgbClr val="44546A"/>
                </a:solidFill>
                <a:latin typeface="Calibri"/>
                <a:cs typeface="+mn-cs"/>
              </a:rPr>
              <a:t>бойынша</a:t>
            </a:r>
            <a:r>
              <a:rPr lang="ru-RU" sz="2000" dirty="0">
                <a:solidFill>
                  <a:srgbClr val="44546A"/>
                </a:solidFill>
                <a:latin typeface="Calibri"/>
                <a:cs typeface="+mn-cs"/>
              </a:rPr>
              <a:t> </a:t>
            </a:r>
            <a:r>
              <a:rPr lang="ru-RU" sz="2000" dirty="0" err="1">
                <a:solidFill>
                  <a:srgbClr val="44546A"/>
                </a:solidFill>
                <a:latin typeface="Calibri"/>
                <a:cs typeface="+mn-cs"/>
              </a:rPr>
              <a:t>қарыз</a:t>
            </a:r>
            <a:r>
              <a:rPr lang="ru-RU" sz="2000" dirty="0">
                <a:solidFill>
                  <a:srgbClr val="44546A"/>
                </a:solidFill>
                <a:latin typeface="Calibri"/>
                <a:cs typeface="+mn-cs"/>
              </a:rPr>
              <a:t> </a:t>
            </a:r>
            <a:r>
              <a:rPr lang="ru-RU" sz="2000" dirty="0" err="1">
                <a:solidFill>
                  <a:srgbClr val="44546A"/>
                </a:solidFill>
                <a:latin typeface="Calibri"/>
                <a:cs typeface="+mn-cs"/>
              </a:rPr>
              <a:t>төленентін</a:t>
            </a:r>
            <a:r>
              <a:rPr lang="ru-RU" sz="2000" dirty="0">
                <a:solidFill>
                  <a:srgbClr val="44546A"/>
                </a:solidFill>
                <a:latin typeface="Calibri"/>
                <a:cs typeface="+mn-cs"/>
              </a:rPr>
              <a:t> </a:t>
            </a:r>
            <a:r>
              <a:rPr lang="ru-RU" sz="2000" dirty="0" err="1">
                <a:solidFill>
                  <a:srgbClr val="44546A"/>
                </a:solidFill>
                <a:latin typeface="Calibri"/>
                <a:cs typeface="+mn-cs"/>
              </a:rPr>
              <a:t>күнді</a:t>
            </a:r>
            <a:r>
              <a:rPr lang="ru-RU" sz="2000" dirty="0">
                <a:solidFill>
                  <a:srgbClr val="44546A"/>
                </a:solidFill>
                <a:latin typeface="Calibri"/>
                <a:cs typeface="+mn-cs"/>
              </a:rPr>
              <a:t> </a:t>
            </a:r>
            <a:r>
              <a:rPr lang="ru-RU" sz="2000" dirty="0" err="1">
                <a:solidFill>
                  <a:srgbClr val="44546A"/>
                </a:solidFill>
                <a:latin typeface="Calibri"/>
                <a:cs typeface="+mn-cs"/>
              </a:rPr>
              <a:t>қоса</a:t>
            </a:r>
            <a:r>
              <a:rPr lang="ru-RU" sz="2000" dirty="0">
                <a:solidFill>
                  <a:srgbClr val="44546A"/>
                </a:solidFill>
                <a:latin typeface="Calibri"/>
                <a:cs typeface="+mn-cs"/>
              </a:rPr>
              <a:t> </a:t>
            </a:r>
            <a:r>
              <a:rPr lang="ru-RU" sz="2000" dirty="0" err="1">
                <a:solidFill>
                  <a:srgbClr val="44546A"/>
                </a:solidFill>
                <a:latin typeface="Calibri"/>
                <a:cs typeface="+mn-cs"/>
              </a:rPr>
              <a:t>алғанда</a:t>
            </a:r>
            <a:r>
              <a:rPr lang="ru-RU" sz="2000" dirty="0">
                <a:solidFill>
                  <a:srgbClr val="44546A"/>
                </a:solidFill>
                <a:latin typeface="Calibri"/>
                <a:cs typeface="+mn-cs"/>
              </a:rPr>
              <a:t>,  </a:t>
            </a:r>
            <a:r>
              <a:rPr lang="ru-RU" sz="2000" dirty="0" err="1">
                <a:solidFill>
                  <a:srgbClr val="44546A"/>
                </a:solidFill>
                <a:latin typeface="Calibri"/>
                <a:cs typeface="+mn-cs"/>
              </a:rPr>
              <a:t>әрбір</a:t>
            </a:r>
            <a:r>
              <a:rPr lang="ru-RU" sz="2000" dirty="0">
                <a:solidFill>
                  <a:srgbClr val="44546A"/>
                </a:solidFill>
                <a:latin typeface="Calibri"/>
                <a:cs typeface="+mn-cs"/>
              </a:rPr>
              <a:t> </a:t>
            </a:r>
            <a:r>
              <a:rPr lang="ru-RU" sz="2000" dirty="0" err="1">
                <a:solidFill>
                  <a:srgbClr val="44546A"/>
                </a:solidFill>
                <a:latin typeface="Calibri"/>
                <a:cs typeface="+mn-cs"/>
              </a:rPr>
              <a:t>өткізіп</a:t>
            </a:r>
            <a:r>
              <a:rPr lang="ru-RU" sz="2000" dirty="0">
                <a:solidFill>
                  <a:srgbClr val="44546A"/>
                </a:solidFill>
                <a:latin typeface="Calibri"/>
                <a:cs typeface="+mn-cs"/>
              </a:rPr>
              <a:t> </a:t>
            </a:r>
            <a:r>
              <a:rPr lang="ru-RU" sz="2000" dirty="0" err="1">
                <a:solidFill>
                  <a:srgbClr val="44546A"/>
                </a:solidFill>
                <a:latin typeface="Calibri"/>
                <a:cs typeface="+mn-cs"/>
              </a:rPr>
              <a:t>алған</a:t>
            </a:r>
            <a:r>
              <a:rPr lang="ru-RU" sz="2000" dirty="0">
                <a:solidFill>
                  <a:srgbClr val="44546A"/>
                </a:solidFill>
                <a:latin typeface="Calibri"/>
                <a:cs typeface="+mn-cs"/>
              </a:rPr>
              <a:t> </a:t>
            </a:r>
            <a:r>
              <a:rPr lang="ru-RU" sz="2000" dirty="0" err="1">
                <a:solidFill>
                  <a:srgbClr val="44546A"/>
                </a:solidFill>
                <a:latin typeface="Calibri"/>
                <a:cs typeface="+mn-cs"/>
              </a:rPr>
              <a:t>күнге</a:t>
            </a:r>
            <a:r>
              <a:rPr lang="ru-RU" sz="2000" dirty="0">
                <a:solidFill>
                  <a:srgbClr val="44546A"/>
                </a:solidFill>
                <a:latin typeface="Calibri"/>
                <a:cs typeface="+mn-cs"/>
              </a:rPr>
              <a:t> 2,5 </a:t>
            </a:r>
            <a:r>
              <a:rPr lang="ru-RU" sz="2000" dirty="0" err="1">
                <a:solidFill>
                  <a:srgbClr val="44546A"/>
                </a:solidFill>
                <a:latin typeface="Calibri"/>
                <a:cs typeface="+mn-cs"/>
              </a:rPr>
              <a:t>еселенге</a:t>
            </a:r>
            <a:r>
              <a:rPr lang="ru-RU" sz="2000" dirty="0">
                <a:solidFill>
                  <a:srgbClr val="44546A"/>
                </a:solidFill>
                <a:latin typeface="Calibri"/>
                <a:cs typeface="+mn-cs"/>
              </a:rPr>
              <a:t> </a:t>
            </a:r>
            <a:r>
              <a:rPr lang="ru-RU" sz="2000" dirty="0" err="1">
                <a:solidFill>
                  <a:srgbClr val="44546A"/>
                </a:solidFill>
                <a:latin typeface="Calibri"/>
                <a:cs typeface="+mn-cs"/>
              </a:rPr>
              <a:t>ресми</a:t>
            </a:r>
            <a:r>
              <a:rPr lang="ru-RU" sz="2000" dirty="0">
                <a:solidFill>
                  <a:srgbClr val="44546A"/>
                </a:solidFill>
                <a:latin typeface="Calibri"/>
                <a:cs typeface="+mn-cs"/>
              </a:rPr>
              <a:t> </a:t>
            </a:r>
            <a:r>
              <a:rPr lang="ru-RU" sz="2000" dirty="0" err="1">
                <a:solidFill>
                  <a:srgbClr val="44546A"/>
                </a:solidFill>
                <a:latin typeface="Calibri"/>
                <a:cs typeface="+mn-cs"/>
              </a:rPr>
              <a:t>қайта</a:t>
            </a:r>
            <a:r>
              <a:rPr lang="ru-RU" sz="2000" dirty="0">
                <a:solidFill>
                  <a:srgbClr val="44546A"/>
                </a:solidFill>
                <a:latin typeface="Calibri"/>
                <a:cs typeface="+mn-cs"/>
              </a:rPr>
              <a:t> </a:t>
            </a:r>
            <a:r>
              <a:rPr lang="ru-RU" sz="2000" dirty="0" err="1">
                <a:solidFill>
                  <a:srgbClr val="44546A"/>
                </a:solidFill>
                <a:latin typeface="Calibri"/>
                <a:cs typeface="+mn-cs"/>
              </a:rPr>
              <a:t>қаржыландыру</a:t>
            </a:r>
            <a:r>
              <a:rPr lang="ru-RU" sz="2000" dirty="0">
                <a:solidFill>
                  <a:srgbClr val="44546A"/>
                </a:solidFill>
                <a:latin typeface="Calibri"/>
                <a:cs typeface="+mn-cs"/>
              </a:rPr>
              <a:t> </a:t>
            </a:r>
            <a:r>
              <a:rPr lang="ru-RU" sz="2000" dirty="0" err="1">
                <a:solidFill>
                  <a:srgbClr val="44546A"/>
                </a:solidFill>
                <a:latin typeface="Calibri"/>
                <a:cs typeface="+mn-cs"/>
              </a:rPr>
              <a:t>мөлшерлемесі</a:t>
            </a:r>
            <a:r>
              <a:rPr lang="ru-RU" sz="2000" dirty="0">
                <a:solidFill>
                  <a:srgbClr val="44546A"/>
                </a:solidFill>
                <a:latin typeface="Calibri"/>
                <a:cs typeface="+mn-cs"/>
              </a:rPr>
              <a:t> </a:t>
            </a:r>
            <a:r>
              <a:rPr lang="ru-RU" sz="2000" dirty="0" err="1">
                <a:solidFill>
                  <a:srgbClr val="44546A"/>
                </a:solidFill>
                <a:latin typeface="Calibri"/>
                <a:cs typeface="+mn-cs"/>
              </a:rPr>
              <a:t>бойынша</a:t>
            </a:r>
            <a:r>
              <a:rPr lang="ru-RU" sz="2000" dirty="0">
                <a:solidFill>
                  <a:srgbClr val="44546A"/>
                </a:solidFill>
                <a:latin typeface="Calibri"/>
                <a:cs typeface="+mn-cs"/>
              </a:rPr>
              <a:t> </a:t>
            </a:r>
            <a:r>
              <a:rPr lang="ru-RU" sz="2000" dirty="0" err="1">
                <a:solidFill>
                  <a:srgbClr val="44546A"/>
                </a:solidFill>
                <a:latin typeface="Calibri"/>
                <a:cs typeface="+mn-cs"/>
              </a:rPr>
              <a:t>өсімпұлмен</a:t>
            </a:r>
            <a:r>
              <a:rPr lang="ru-RU" sz="2000" dirty="0">
                <a:solidFill>
                  <a:srgbClr val="44546A"/>
                </a:solidFill>
                <a:latin typeface="Calibri"/>
                <a:cs typeface="+mn-cs"/>
              </a:rPr>
              <a:t> </a:t>
            </a:r>
            <a:r>
              <a:rPr lang="ru-RU" sz="2000" dirty="0" err="1">
                <a:solidFill>
                  <a:srgbClr val="44546A"/>
                </a:solidFill>
                <a:latin typeface="Calibri"/>
                <a:cs typeface="+mn-cs"/>
              </a:rPr>
              <a:t>төленеді</a:t>
            </a:r>
            <a:r>
              <a:rPr lang="ru-RU" sz="2000" dirty="0">
                <a:solidFill>
                  <a:srgbClr val="44546A"/>
                </a:solidFill>
                <a:latin typeface="Calibri"/>
                <a:cs typeface="+mn-cs"/>
              </a:rPr>
              <a:t>.</a:t>
            </a:r>
          </a:p>
          <a:p>
            <a:pPr fontAlgn="auto">
              <a:spcBef>
                <a:spcPts val="0"/>
              </a:spcBef>
              <a:spcAft>
                <a:spcPts val="0"/>
              </a:spcAft>
              <a:defRPr/>
            </a:pPr>
            <a:r>
              <a:rPr lang="kk-KZ" sz="2000" dirty="0">
                <a:solidFill>
                  <a:srgbClr val="44546A"/>
                </a:solidFill>
                <a:latin typeface="Calibri"/>
                <a:cs typeface="+mn-cs"/>
              </a:rPr>
              <a:t>Ресми қайта қаржыландыру мөлшерлемесі 2017 жылдың 1 шілдесіне  – 10,5</a:t>
            </a:r>
            <a:r>
              <a:rPr lang="en-US" sz="2000" dirty="0">
                <a:solidFill>
                  <a:srgbClr val="44546A"/>
                </a:solidFill>
                <a:latin typeface="Calibri"/>
                <a:cs typeface="+mn-cs"/>
              </a:rPr>
              <a:t>%</a:t>
            </a:r>
            <a:endParaRPr lang="ru-RU" sz="2000" dirty="0">
              <a:solidFill>
                <a:srgbClr val="44546A"/>
              </a:solidFill>
              <a:latin typeface="Calibri"/>
              <a:cs typeface="+mn-cs"/>
            </a:endParaRPr>
          </a:p>
        </p:txBody>
      </p:sp>
      <p:cxnSp>
        <p:nvCxnSpPr>
          <p:cNvPr id="8" name="Прямая соединительная линия 7"/>
          <p:cNvCxnSpPr/>
          <p:nvPr/>
        </p:nvCxnSpPr>
        <p:spPr>
          <a:xfrm>
            <a:off x="696913" y="3573463"/>
            <a:ext cx="10658475" cy="17462"/>
          </a:xfrm>
          <a:prstGeom prst="line">
            <a:avLst/>
          </a:prstGeom>
          <a:ln w="38100"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66566" name="Picture 4" descr="Картинки по запросу иконка долги"/>
          <p:cNvPicPr>
            <a:picLocks noChangeAspect="1" noChangeArrowheads="1"/>
          </p:cNvPicPr>
          <p:nvPr/>
        </p:nvPicPr>
        <p:blipFill>
          <a:blip r:embed="rId3" cstate="print"/>
          <a:srcRect/>
          <a:stretch>
            <a:fillRect/>
          </a:stretch>
        </p:blipFill>
        <p:spPr bwMode="auto">
          <a:xfrm>
            <a:off x="992188" y="3941763"/>
            <a:ext cx="2838450" cy="25463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31838" y="0"/>
            <a:ext cx="241300" cy="68580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9" name="Блок-схема: узел 8"/>
          <p:cNvSpPr/>
          <p:nvPr/>
        </p:nvSpPr>
        <p:spPr>
          <a:xfrm>
            <a:off x="4008438" y="1498600"/>
            <a:ext cx="123825" cy="104775"/>
          </a:xfrm>
          <a:prstGeom prst="flowChartConnector">
            <a:avLst/>
          </a:prstGeom>
          <a:no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rgbClr val="00CCFF"/>
              </a:solidFill>
            </a:endParaRPr>
          </a:p>
        </p:txBody>
      </p:sp>
      <p:sp>
        <p:nvSpPr>
          <p:cNvPr id="10" name="TextBox 9"/>
          <p:cNvSpPr txBox="1"/>
          <p:nvPr/>
        </p:nvSpPr>
        <p:spPr>
          <a:xfrm>
            <a:off x="2074863" y="849313"/>
            <a:ext cx="1755775" cy="368300"/>
          </a:xfrm>
          <a:prstGeom prst="rect">
            <a:avLst/>
          </a:prstGeom>
          <a:solidFill>
            <a:srgbClr val="66FF99"/>
          </a:solidFill>
          <a:ln>
            <a:solidFill>
              <a:srgbClr val="00B0F0"/>
            </a:solidFill>
            <a:prstDash val="sysDot"/>
          </a:ln>
        </p:spPr>
        <p:txBody>
          <a:bodyPr>
            <a:spAutoFit/>
          </a:bodyPr>
          <a:lstStyle/>
          <a:p>
            <a:pPr algn="ctr" fontAlgn="auto">
              <a:spcBef>
                <a:spcPts val="0"/>
              </a:spcBef>
              <a:spcAft>
                <a:spcPts val="0"/>
              </a:spcAft>
              <a:defRPr/>
            </a:pPr>
            <a:r>
              <a:rPr lang="ru-RU" dirty="0">
                <a:solidFill>
                  <a:srgbClr val="FF0000"/>
                </a:solidFill>
                <a:latin typeface="Calibri"/>
                <a:cs typeface="+mn-cs"/>
              </a:rPr>
              <a:t>Этап 1</a:t>
            </a:r>
          </a:p>
        </p:txBody>
      </p:sp>
      <p:sp>
        <p:nvSpPr>
          <p:cNvPr id="11" name="Прямоугольник 10"/>
          <p:cNvSpPr/>
          <p:nvPr/>
        </p:nvSpPr>
        <p:spPr>
          <a:xfrm>
            <a:off x="4411663" y="735013"/>
            <a:ext cx="4581525" cy="552450"/>
          </a:xfrm>
          <a:prstGeom prst="rect">
            <a:avLst/>
          </a:prstGeom>
          <a:solidFill>
            <a:schemeClr val="accent5">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err="1">
                <a:solidFill>
                  <a:prstClr val="white"/>
                </a:solidFill>
              </a:rPr>
              <a:t>Төлеуші</a:t>
            </a:r>
            <a:r>
              <a:rPr lang="ru-RU" dirty="0">
                <a:solidFill>
                  <a:prstClr val="white"/>
                </a:solidFill>
              </a:rPr>
              <a:t> </a:t>
            </a:r>
            <a:r>
              <a:rPr lang="ru-RU" dirty="0" err="1">
                <a:solidFill>
                  <a:prstClr val="white"/>
                </a:solidFill>
              </a:rPr>
              <a:t>екінші</a:t>
            </a:r>
            <a:r>
              <a:rPr lang="ru-RU" dirty="0">
                <a:solidFill>
                  <a:prstClr val="white"/>
                </a:solidFill>
              </a:rPr>
              <a:t> </a:t>
            </a:r>
            <a:r>
              <a:rPr lang="ru-RU" dirty="0" err="1">
                <a:solidFill>
                  <a:prstClr val="white"/>
                </a:solidFill>
              </a:rPr>
              <a:t>деңгейлі</a:t>
            </a:r>
            <a:r>
              <a:rPr lang="ru-RU" dirty="0">
                <a:solidFill>
                  <a:prstClr val="white"/>
                </a:solidFill>
              </a:rPr>
              <a:t> </a:t>
            </a:r>
            <a:r>
              <a:rPr lang="ru-RU" dirty="0" err="1">
                <a:solidFill>
                  <a:prstClr val="white"/>
                </a:solidFill>
              </a:rPr>
              <a:t>банктер</a:t>
            </a:r>
            <a:r>
              <a:rPr lang="ru-RU" dirty="0">
                <a:solidFill>
                  <a:prstClr val="white"/>
                </a:solidFill>
              </a:rPr>
              <a:t> </a:t>
            </a:r>
            <a:r>
              <a:rPr lang="ru-RU" dirty="0" err="1">
                <a:solidFill>
                  <a:prstClr val="white"/>
                </a:solidFill>
              </a:rPr>
              <a:t>немесе</a:t>
            </a:r>
            <a:r>
              <a:rPr lang="ru-RU" dirty="0">
                <a:solidFill>
                  <a:prstClr val="white"/>
                </a:solidFill>
              </a:rPr>
              <a:t> </a:t>
            </a:r>
            <a:r>
              <a:rPr lang="ru-RU" dirty="0" err="1">
                <a:solidFill>
                  <a:prstClr val="white"/>
                </a:solidFill>
              </a:rPr>
              <a:t>Казпочта</a:t>
            </a:r>
            <a:r>
              <a:rPr lang="ru-RU" dirty="0">
                <a:solidFill>
                  <a:prstClr val="white"/>
                </a:solidFill>
              </a:rPr>
              <a:t> </a:t>
            </a:r>
            <a:r>
              <a:rPr lang="ru-RU" dirty="0" err="1">
                <a:solidFill>
                  <a:prstClr val="white"/>
                </a:solidFill>
              </a:rPr>
              <a:t>арқылы</a:t>
            </a:r>
            <a:r>
              <a:rPr lang="ru-RU" dirty="0">
                <a:solidFill>
                  <a:prstClr val="white"/>
                </a:solidFill>
              </a:rPr>
              <a:t>  </a:t>
            </a:r>
            <a:r>
              <a:rPr lang="ru-RU" dirty="0" err="1">
                <a:solidFill>
                  <a:prstClr val="white"/>
                </a:solidFill>
              </a:rPr>
              <a:t>жарна</a:t>
            </a:r>
            <a:r>
              <a:rPr lang="ru-RU" dirty="0">
                <a:solidFill>
                  <a:prstClr val="white"/>
                </a:solidFill>
              </a:rPr>
              <a:t> </a:t>
            </a:r>
            <a:r>
              <a:rPr lang="ru-RU" dirty="0" err="1">
                <a:solidFill>
                  <a:prstClr val="white"/>
                </a:solidFill>
              </a:rPr>
              <a:t>төлейді</a:t>
            </a:r>
            <a:endParaRPr lang="ru-RU" dirty="0">
              <a:solidFill>
                <a:prstClr val="white"/>
              </a:solidFill>
            </a:endParaRPr>
          </a:p>
        </p:txBody>
      </p:sp>
      <p:cxnSp>
        <p:nvCxnSpPr>
          <p:cNvPr id="12" name="Прямая соединительная линия 11"/>
          <p:cNvCxnSpPr/>
          <p:nvPr/>
        </p:nvCxnSpPr>
        <p:spPr>
          <a:xfrm flipH="1">
            <a:off x="4078288" y="701675"/>
            <a:ext cx="3175" cy="776288"/>
          </a:xfrm>
          <a:prstGeom prst="line">
            <a:avLst/>
          </a:prstGeom>
          <a:ln w="22225">
            <a:solidFill>
              <a:srgbClr val="00CCFF"/>
            </a:solidFill>
            <a:prstDash val="sysDash"/>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H="1">
            <a:off x="4078288" y="1627188"/>
            <a:ext cx="3175" cy="909637"/>
          </a:xfrm>
          <a:prstGeom prst="line">
            <a:avLst/>
          </a:prstGeom>
          <a:ln w="22225">
            <a:solidFill>
              <a:srgbClr val="00CCFF"/>
            </a:solidFill>
            <a:prstDash val="sysDash"/>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4411663" y="1773238"/>
            <a:ext cx="4581525" cy="547687"/>
          </a:xfrm>
          <a:prstGeom prst="rect">
            <a:avLst/>
          </a:prstGeom>
          <a:solidFill>
            <a:schemeClr val="accent5">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err="1">
                <a:solidFill>
                  <a:prstClr val="white"/>
                </a:solidFill>
              </a:rPr>
              <a:t>Қаражат</a:t>
            </a:r>
            <a:r>
              <a:rPr lang="ru-RU" dirty="0">
                <a:solidFill>
                  <a:prstClr val="white"/>
                </a:solidFill>
              </a:rPr>
              <a:t> пен </a:t>
            </a:r>
            <a:r>
              <a:rPr lang="ru-RU" dirty="0" err="1">
                <a:solidFill>
                  <a:prstClr val="white"/>
                </a:solidFill>
              </a:rPr>
              <a:t>мәлімет</a:t>
            </a:r>
            <a:r>
              <a:rPr lang="ru-RU" dirty="0">
                <a:solidFill>
                  <a:prstClr val="white"/>
                </a:solidFill>
              </a:rPr>
              <a:t> «</a:t>
            </a:r>
            <a:r>
              <a:rPr lang="ru-RU" dirty="0" err="1">
                <a:solidFill>
                  <a:prstClr val="white"/>
                </a:solidFill>
              </a:rPr>
              <a:t>Азаматтарға</a:t>
            </a:r>
            <a:r>
              <a:rPr lang="ru-RU" dirty="0">
                <a:solidFill>
                  <a:prstClr val="white"/>
                </a:solidFill>
              </a:rPr>
              <a:t> </a:t>
            </a:r>
            <a:r>
              <a:rPr lang="ru-RU" dirty="0" err="1">
                <a:solidFill>
                  <a:prstClr val="white"/>
                </a:solidFill>
              </a:rPr>
              <a:t>арналған</a:t>
            </a:r>
            <a:r>
              <a:rPr lang="ru-RU" dirty="0">
                <a:solidFill>
                  <a:prstClr val="white"/>
                </a:solidFill>
              </a:rPr>
              <a:t> </a:t>
            </a:r>
            <a:r>
              <a:rPr lang="ru-RU" dirty="0" err="1">
                <a:solidFill>
                  <a:prstClr val="white"/>
                </a:solidFill>
              </a:rPr>
              <a:t>үкімет</a:t>
            </a:r>
            <a:r>
              <a:rPr lang="ru-RU" dirty="0">
                <a:solidFill>
                  <a:prstClr val="white"/>
                </a:solidFill>
              </a:rPr>
              <a:t>» </a:t>
            </a:r>
            <a:r>
              <a:rPr lang="ru-RU" dirty="0" err="1">
                <a:solidFill>
                  <a:prstClr val="white"/>
                </a:solidFill>
              </a:rPr>
              <a:t>порталына</a:t>
            </a:r>
            <a:r>
              <a:rPr lang="ru-RU" dirty="0">
                <a:solidFill>
                  <a:prstClr val="white"/>
                </a:solidFill>
              </a:rPr>
              <a:t> </a:t>
            </a:r>
            <a:r>
              <a:rPr lang="ru-RU" dirty="0" err="1">
                <a:solidFill>
                  <a:prstClr val="white"/>
                </a:solidFill>
              </a:rPr>
              <a:t>келіп</a:t>
            </a:r>
            <a:r>
              <a:rPr lang="ru-RU" dirty="0">
                <a:solidFill>
                  <a:prstClr val="white"/>
                </a:solidFill>
              </a:rPr>
              <a:t> </a:t>
            </a:r>
            <a:r>
              <a:rPr lang="ru-RU" dirty="0" err="1">
                <a:solidFill>
                  <a:prstClr val="white"/>
                </a:solidFill>
              </a:rPr>
              <a:t>түседі</a:t>
            </a:r>
            <a:endParaRPr lang="ru-RU" dirty="0">
              <a:solidFill>
                <a:prstClr val="white"/>
              </a:solidFill>
            </a:endParaRPr>
          </a:p>
        </p:txBody>
      </p:sp>
      <p:sp>
        <p:nvSpPr>
          <p:cNvPr id="15" name="Прямоугольник 14"/>
          <p:cNvSpPr/>
          <p:nvPr/>
        </p:nvSpPr>
        <p:spPr>
          <a:xfrm>
            <a:off x="4375150" y="2620963"/>
            <a:ext cx="4656138" cy="776287"/>
          </a:xfrm>
          <a:prstGeom prst="rect">
            <a:avLst/>
          </a:prstGeom>
          <a:solidFill>
            <a:schemeClr val="accent5">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err="1">
                <a:solidFill>
                  <a:prstClr val="white"/>
                </a:solidFill>
              </a:rPr>
              <a:t>«Азаматтарға арналған үкімет» сақтандыру алушының мәліметтерін тексереді</a:t>
            </a:r>
            <a:r>
              <a:rPr lang="ru-RU" dirty="0">
                <a:solidFill>
                  <a:prstClr val="white"/>
                </a:solidFill>
              </a:rPr>
              <a:t> – ИИН, ФИО, сома </a:t>
            </a:r>
          </a:p>
        </p:txBody>
      </p:sp>
      <p:cxnSp>
        <p:nvCxnSpPr>
          <p:cNvPr id="16" name="Прямая соединительная линия 15"/>
          <p:cNvCxnSpPr/>
          <p:nvPr/>
        </p:nvCxnSpPr>
        <p:spPr>
          <a:xfrm flipH="1">
            <a:off x="4075113" y="2620963"/>
            <a:ext cx="3175" cy="776287"/>
          </a:xfrm>
          <a:prstGeom prst="line">
            <a:avLst/>
          </a:prstGeom>
          <a:ln w="22225">
            <a:solidFill>
              <a:srgbClr val="00CCFF"/>
            </a:solidFill>
            <a:prstDash val="sysDash"/>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H="1">
            <a:off x="4086225" y="3521075"/>
            <a:ext cx="3175" cy="1150938"/>
          </a:xfrm>
          <a:prstGeom prst="line">
            <a:avLst/>
          </a:prstGeom>
          <a:ln w="22225">
            <a:solidFill>
              <a:srgbClr val="00CCFF"/>
            </a:solidFill>
            <a:prstDash val="sysDash"/>
          </a:ln>
        </p:spPr>
        <p:style>
          <a:lnRef idx="1">
            <a:schemeClr val="accent1"/>
          </a:lnRef>
          <a:fillRef idx="0">
            <a:schemeClr val="accent1"/>
          </a:fillRef>
          <a:effectRef idx="0">
            <a:schemeClr val="accent1"/>
          </a:effectRef>
          <a:fontRef idx="minor">
            <a:schemeClr val="tx1"/>
          </a:fontRef>
        </p:style>
      </p:cxnSp>
      <p:sp>
        <p:nvSpPr>
          <p:cNvPr id="18" name="Блок-схема: узел 17"/>
          <p:cNvSpPr/>
          <p:nvPr/>
        </p:nvSpPr>
        <p:spPr>
          <a:xfrm>
            <a:off x="4025900" y="4681538"/>
            <a:ext cx="123825" cy="104775"/>
          </a:xfrm>
          <a:prstGeom prst="flowChartConnector">
            <a:avLst/>
          </a:prstGeom>
          <a:no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9" name="Блок-схема: узел 18"/>
          <p:cNvSpPr/>
          <p:nvPr/>
        </p:nvSpPr>
        <p:spPr>
          <a:xfrm>
            <a:off x="4025900" y="3398838"/>
            <a:ext cx="123825" cy="104775"/>
          </a:xfrm>
          <a:prstGeom prst="flowChartConnector">
            <a:avLst/>
          </a:prstGeom>
          <a:no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rgbClr val="00CCFF"/>
              </a:solidFill>
            </a:endParaRPr>
          </a:p>
        </p:txBody>
      </p:sp>
      <p:sp>
        <p:nvSpPr>
          <p:cNvPr id="20" name="TextBox 19"/>
          <p:cNvSpPr txBox="1"/>
          <p:nvPr/>
        </p:nvSpPr>
        <p:spPr>
          <a:xfrm>
            <a:off x="2109788" y="1884363"/>
            <a:ext cx="1755775" cy="369887"/>
          </a:xfrm>
          <a:prstGeom prst="rect">
            <a:avLst/>
          </a:prstGeom>
          <a:solidFill>
            <a:srgbClr val="66FF99"/>
          </a:solidFill>
          <a:ln>
            <a:solidFill>
              <a:srgbClr val="00B0F0"/>
            </a:solidFill>
            <a:prstDash val="sysDot"/>
          </a:ln>
        </p:spPr>
        <p:txBody>
          <a:bodyPr>
            <a:spAutoFit/>
          </a:bodyPr>
          <a:lstStyle/>
          <a:p>
            <a:pPr algn="ctr" fontAlgn="auto">
              <a:spcBef>
                <a:spcPts val="0"/>
              </a:spcBef>
              <a:spcAft>
                <a:spcPts val="0"/>
              </a:spcAft>
              <a:defRPr/>
            </a:pPr>
            <a:r>
              <a:rPr lang="ru-RU" dirty="0">
                <a:solidFill>
                  <a:srgbClr val="FF0000"/>
                </a:solidFill>
                <a:latin typeface="Calibri"/>
                <a:cs typeface="+mn-cs"/>
              </a:rPr>
              <a:t>Этап 2</a:t>
            </a:r>
          </a:p>
        </p:txBody>
      </p:sp>
      <p:sp>
        <p:nvSpPr>
          <p:cNvPr id="21" name="TextBox 20"/>
          <p:cNvSpPr txBox="1"/>
          <p:nvPr/>
        </p:nvSpPr>
        <p:spPr>
          <a:xfrm>
            <a:off x="2085975" y="2849563"/>
            <a:ext cx="1754188" cy="369887"/>
          </a:xfrm>
          <a:prstGeom prst="rect">
            <a:avLst/>
          </a:prstGeom>
          <a:solidFill>
            <a:srgbClr val="66FF99"/>
          </a:solidFill>
          <a:ln>
            <a:solidFill>
              <a:srgbClr val="00B0F0"/>
            </a:solidFill>
            <a:prstDash val="sysDot"/>
          </a:ln>
        </p:spPr>
        <p:txBody>
          <a:bodyPr>
            <a:spAutoFit/>
          </a:bodyPr>
          <a:lstStyle/>
          <a:p>
            <a:pPr algn="ctr" fontAlgn="auto">
              <a:spcBef>
                <a:spcPts val="0"/>
              </a:spcBef>
              <a:spcAft>
                <a:spcPts val="0"/>
              </a:spcAft>
              <a:defRPr/>
            </a:pPr>
            <a:r>
              <a:rPr lang="ru-RU" dirty="0">
                <a:solidFill>
                  <a:srgbClr val="FF0000"/>
                </a:solidFill>
                <a:latin typeface="Calibri"/>
                <a:cs typeface="+mn-cs"/>
              </a:rPr>
              <a:t>Этап 3</a:t>
            </a:r>
          </a:p>
        </p:txBody>
      </p:sp>
      <p:sp>
        <p:nvSpPr>
          <p:cNvPr id="22" name="Прямоугольник 21"/>
          <p:cNvSpPr/>
          <p:nvPr/>
        </p:nvSpPr>
        <p:spPr>
          <a:xfrm>
            <a:off x="4411663" y="3724275"/>
            <a:ext cx="1909762" cy="728663"/>
          </a:xfrm>
          <a:prstGeom prst="rect">
            <a:avLst/>
          </a:prstGeom>
          <a:solidFill>
            <a:schemeClr val="accent5">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err="1">
                <a:solidFill>
                  <a:prstClr val="white"/>
                </a:solidFill>
              </a:rPr>
              <a:t>Төлем</a:t>
            </a:r>
            <a:r>
              <a:rPr lang="ru-RU" dirty="0">
                <a:solidFill>
                  <a:prstClr val="white"/>
                </a:solidFill>
              </a:rPr>
              <a:t> </a:t>
            </a:r>
            <a:r>
              <a:rPr lang="ru-RU" dirty="0" err="1">
                <a:solidFill>
                  <a:prstClr val="white"/>
                </a:solidFill>
              </a:rPr>
              <a:t>қабылданды</a:t>
            </a:r>
            <a:r>
              <a:rPr lang="ru-RU" dirty="0">
                <a:solidFill>
                  <a:prstClr val="white"/>
                </a:solidFill>
              </a:rPr>
              <a:t> </a:t>
            </a:r>
          </a:p>
        </p:txBody>
      </p:sp>
      <p:sp>
        <p:nvSpPr>
          <p:cNvPr id="23" name="Прямоугольник 22"/>
          <p:cNvSpPr/>
          <p:nvPr/>
        </p:nvSpPr>
        <p:spPr>
          <a:xfrm>
            <a:off x="7158038" y="3732213"/>
            <a:ext cx="1909762" cy="730250"/>
          </a:xfrm>
          <a:prstGeom prst="rect">
            <a:avLst/>
          </a:prstGeom>
          <a:solidFill>
            <a:srgbClr val="FA3A06"/>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err="1">
                <a:solidFill>
                  <a:prstClr val="white"/>
                </a:solidFill>
              </a:rPr>
              <a:t>Төлем</a:t>
            </a:r>
            <a:r>
              <a:rPr lang="ru-RU" dirty="0">
                <a:solidFill>
                  <a:prstClr val="white"/>
                </a:solidFill>
              </a:rPr>
              <a:t> </a:t>
            </a:r>
            <a:r>
              <a:rPr lang="ru-RU" dirty="0" err="1">
                <a:solidFill>
                  <a:prstClr val="white"/>
                </a:solidFill>
              </a:rPr>
              <a:t>қабылданған</a:t>
            </a:r>
            <a:r>
              <a:rPr lang="ru-RU" dirty="0">
                <a:solidFill>
                  <a:prstClr val="white"/>
                </a:solidFill>
              </a:rPr>
              <a:t> </a:t>
            </a:r>
            <a:r>
              <a:rPr lang="ru-RU" dirty="0" err="1">
                <a:solidFill>
                  <a:prstClr val="white"/>
                </a:solidFill>
              </a:rPr>
              <a:t>жоқ</a:t>
            </a:r>
            <a:endParaRPr lang="ru-RU" dirty="0">
              <a:solidFill>
                <a:prstClr val="white"/>
              </a:solidFill>
            </a:endParaRPr>
          </a:p>
        </p:txBody>
      </p:sp>
      <p:sp>
        <p:nvSpPr>
          <p:cNvPr id="24" name="TextBox 23"/>
          <p:cNvSpPr txBox="1"/>
          <p:nvPr/>
        </p:nvSpPr>
        <p:spPr>
          <a:xfrm>
            <a:off x="2111375" y="3898900"/>
            <a:ext cx="1754188" cy="369888"/>
          </a:xfrm>
          <a:prstGeom prst="rect">
            <a:avLst/>
          </a:prstGeom>
          <a:solidFill>
            <a:srgbClr val="66FF99"/>
          </a:solidFill>
          <a:ln>
            <a:solidFill>
              <a:srgbClr val="00B0F0"/>
            </a:solidFill>
            <a:prstDash val="sysDot"/>
          </a:ln>
        </p:spPr>
        <p:txBody>
          <a:bodyPr>
            <a:spAutoFit/>
          </a:bodyPr>
          <a:lstStyle/>
          <a:p>
            <a:pPr algn="ctr" fontAlgn="auto">
              <a:spcBef>
                <a:spcPts val="0"/>
              </a:spcBef>
              <a:spcAft>
                <a:spcPts val="0"/>
              </a:spcAft>
              <a:defRPr/>
            </a:pPr>
            <a:r>
              <a:rPr lang="ru-RU" dirty="0">
                <a:solidFill>
                  <a:srgbClr val="FF0000"/>
                </a:solidFill>
                <a:latin typeface="Calibri"/>
                <a:cs typeface="+mn-cs"/>
              </a:rPr>
              <a:t>Этап 4</a:t>
            </a:r>
          </a:p>
        </p:txBody>
      </p:sp>
      <p:sp>
        <p:nvSpPr>
          <p:cNvPr id="25" name="TextBox 24"/>
          <p:cNvSpPr txBox="1"/>
          <p:nvPr/>
        </p:nvSpPr>
        <p:spPr>
          <a:xfrm>
            <a:off x="2109788" y="5118100"/>
            <a:ext cx="1755775" cy="368300"/>
          </a:xfrm>
          <a:prstGeom prst="rect">
            <a:avLst/>
          </a:prstGeom>
          <a:solidFill>
            <a:srgbClr val="66FF99"/>
          </a:solidFill>
          <a:ln>
            <a:solidFill>
              <a:srgbClr val="00B0F0"/>
            </a:solidFill>
            <a:prstDash val="sysDot"/>
          </a:ln>
        </p:spPr>
        <p:txBody>
          <a:bodyPr>
            <a:spAutoFit/>
          </a:bodyPr>
          <a:lstStyle/>
          <a:p>
            <a:pPr algn="ctr" fontAlgn="auto">
              <a:spcBef>
                <a:spcPts val="0"/>
              </a:spcBef>
              <a:spcAft>
                <a:spcPts val="0"/>
              </a:spcAft>
              <a:defRPr/>
            </a:pPr>
            <a:r>
              <a:rPr lang="ru-RU" dirty="0">
                <a:solidFill>
                  <a:srgbClr val="FF0000"/>
                </a:solidFill>
                <a:latin typeface="Calibri"/>
                <a:cs typeface="+mn-cs"/>
              </a:rPr>
              <a:t>Этап 5</a:t>
            </a:r>
          </a:p>
        </p:txBody>
      </p:sp>
      <p:cxnSp>
        <p:nvCxnSpPr>
          <p:cNvPr id="26" name="Прямая со стрелкой 25"/>
          <p:cNvCxnSpPr/>
          <p:nvPr/>
        </p:nvCxnSpPr>
        <p:spPr>
          <a:xfrm>
            <a:off x="7296150" y="3355975"/>
            <a:ext cx="514350" cy="361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flipH="1">
            <a:off x="5591175" y="3348038"/>
            <a:ext cx="504825" cy="328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Прямоугольник 28"/>
          <p:cNvSpPr/>
          <p:nvPr/>
        </p:nvSpPr>
        <p:spPr>
          <a:xfrm>
            <a:off x="4441825" y="4972050"/>
            <a:ext cx="2298700" cy="730250"/>
          </a:xfrm>
          <a:prstGeom prst="rect">
            <a:avLst/>
          </a:prstGeom>
          <a:solidFill>
            <a:schemeClr val="accent5">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err="1">
                <a:solidFill>
                  <a:prstClr val="white"/>
                </a:solidFill>
              </a:rPr>
              <a:t>Қаражат</a:t>
            </a:r>
            <a:r>
              <a:rPr lang="ru-RU" sz="1600" dirty="0">
                <a:solidFill>
                  <a:prstClr val="white"/>
                </a:solidFill>
              </a:rPr>
              <a:t>: </a:t>
            </a:r>
          </a:p>
          <a:p>
            <a:pPr algn="ctr" fontAlgn="auto">
              <a:spcBef>
                <a:spcPts val="0"/>
              </a:spcBef>
              <a:spcAft>
                <a:spcPts val="0"/>
              </a:spcAft>
              <a:defRPr/>
            </a:pPr>
            <a:r>
              <a:rPr lang="ru-RU" sz="1600" dirty="0" err="1">
                <a:solidFill>
                  <a:prstClr val="white"/>
                </a:solidFill>
              </a:rPr>
              <a:t>Ұлттық</a:t>
            </a:r>
            <a:r>
              <a:rPr lang="ru-RU" sz="1600" dirty="0">
                <a:solidFill>
                  <a:prstClr val="white"/>
                </a:solidFill>
              </a:rPr>
              <a:t> </a:t>
            </a:r>
            <a:r>
              <a:rPr lang="ru-RU" sz="1600" dirty="0" err="1">
                <a:solidFill>
                  <a:prstClr val="white"/>
                </a:solidFill>
              </a:rPr>
              <a:t>банктегі</a:t>
            </a:r>
            <a:r>
              <a:rPr lang="ru-RU" sz="1600" dirty="0">
                <a:solidFill>
                  <a:prstClr val="white"/>
                </a:solidFill>
              </a:rPr>
              <a:t> </a:t>
            </a:r>
            <a:r>
              <a:rPr lang="ru-RU" sz="1600" dirty="0" err="1">
                <a:solidFill>
                  <a:prstClr val="white"/>
                </a:solidFill>
              </a:rPr>
              <a:t>сақтандыру</a:t>
            </a:r>
            <a:r>
              <a:rPr lang="ru-RU" sz="1600" dirty="0">
                <a:solidFill>
                  <a:prstClr val="white"/>
                </a:solidFill>
              </a:rPr>
              <a:t> </a:t>
            </a:r>
            <a:r>
              <a:rPr lang="ru-RU" sz="1600" dirty="0" err="1">
                <a:solidFill>
                  <a:prstClr val="white"/>
                </a:solidFill>
              </a:rPr>
              <a:t>қоры</a:t>
            </a:r>
            <a:r>
              <a:rPr lang="ru-RU" sz="1600" dirty="0">
                <a:solidFill>
                  <a:prstClr val="white"/>
                </a:solidFill>
              </a:rPr>
              <a:t> </a:t>
            </a:r>
            <a:r>
              <a:rPr lang="ru-RU" sz="1600" dirty="0" err="1">
                <a:solidFill>
                  <a:prstClr val="white"/>
                </a:solidFill>
              </a:rPr>
              <a:t>шоты</a:t>
            </a:r>
            <a:r>
              <a:rPr lang="ru-RU" sz="1600" dirty="0">
                <a:solidFill>
                  <a:prstClr val="white"/>
                </a:solidFill>
              </a:rPr>
              <a:t> </a:t>
            </a:r>
          </a:p>
        </p:txBody>
      </p:sp>
      <p:cxnSp>
        <p:nvCxnSpPr>
          <p:cNvPr id="30" name="Прямая соединительная линия 29"/>
          <p:cNvCxnSpPr/>
          <p:nvPr/>
        </p:nvCxnSpPr>
        <p:spPr>
          <a:xfrm flipH="1">
            <a:off x="4086225" y="4770438"/>
            <a:ext cx="3175" cy="1150937"/>
          </a:xfrm>
          <a:prstGeom prst="line">
            <a:avLst/>
          </a:prstGeom>
          <a:ln w="22225">
            <a:solidFill>
              <a:srgbClr val="00CCFF"/>
            </a:solidFill>
            <a:prstDash val="sysDash"/>
          </a:ln>
        </p:spPr>
        <p:style>
          <a:lnRef idx="1">
            <a:schemeClr val="accent1"/>
          </a:lnRef>
          <a:fillRef idx="0">
            <a:schemeClr val="accent1"/>
          </a:fillRef>
          <a:effectRef idx="0">
            <a:schemeClr val="accent1"/>
          </a:effectRef>
          <a:fontRef idx="minor">
            <a:schemeClr val="tx1"/>
          </a:fontRef>
        </p:style>
      </p:cxnSp>
      <p:sp>
        <p:nvSpPr>
          <p:cNvPr id="31" name="Прямоугольник 30"/>
          <p:cNvSpPr/>
          <p:nvPr/>
        </p:nvSpPr>
        <p:spPr>
          <a:xfrm>
            <a:off x="6988175" y="4972050"/>
            <a:ext cx="2163763" cy="730250"/>
          </a:xfrm>
          <a:prstGeom prst="rect">
            <a:avLst/>
          </a:prstGeom>
          <a:solidFill>
            <a:schemeClr val="accent5">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err="1">
                <a:solidFill>
                  <a:prstClr val="white"/>
                </a:solidFill>
              </a:rPr>
              <a:t>Төлеушілер</a:t>
            </a:r>
            <a:r>
              <a:rPr lang="ru-RU" sz="1600" dirty="0">
                <a:solidFill>
                  <a:prstClr val="white"/>
                </a:solidFill>
              </a:rPr>
              <a:t> </a:t>
            </a:r>
            <a:r>
              <a:rPr lang="ru-RU" sz="1600" dirty="0" err="1">
                <a:solidFill>
                  <a:prstClr val="white"/>
                </a:solidFill>
              </a:rPr>
              <a:t>тізімі</a:t>
            </a:r>
            <a:r>
              <a:rPr lang="ru-RU" sz="1600" dirty="0">
                <a:solidFill>
                  <a:prstClr val="white"/>
                </a:solidFill>
              </a:rPr>
              <a:t>:</a:t>
            </a:r>
          </a:p>
          <a:p>
            <a:pPr algn="ctr" fontAlgn="auto">
              <a:spcBef>
                <a:spcPts val="0"/>
              </a:spcBef>
              <a:spcAft>
                <a:spcPts val="0"/>
              </a:spcAft>
              <a:defRPr/>
            </a:pPr>
            <a:r>
              <a:rPr lang="ru-RU" sz="1600" dirty="0" err="1">
                <a:solidFill>
                  <a:prstClr val="white"/>
                </a:solidFill>
              </a:rPr>
              <a:t>ҚР</a:t>
            </a:r>
            <a:r>
              <a:rPr lang="ru-RU" sz="1600" dirty="0">
                <a:solidFill>
                  <a:prstClr val="white"/>
                </a:solidFill>
              </a:rPr>
              <a:t> </a:t>
            </a:r>
            <a:r>
              <a:rPr lang="ru-RU" sz="1600" dirty="0" err="1">
                <a:solidFill>
                  <a:prstClr val="white"/>
                </a:solidFill>
              </a:rPr>
              <a:t>Салық</a:t>
            </a:r>
            <a:r>
              <a:rPr lang="ru-RU" sz="1600" dirty="0">
                <a:solidFill>
                  <a:prstClr val="white"/>
                </a:solidFill>
              </a:rPr>
              <a:t> </a:t>
            </a:r>
            <a:r>
              <a:rPr lang="ru-RU" sz="1600" dirty="0" err="1">
                <a:solidFill>
                  <a:prstClr val="white"/>
                </a:solidFill>
              </a:rPr>
              <a:t>органдарына</a:t>
            </a:r>
            <a:r>
              <a:rPr lang="ru-RU" sz="1600" dirty="0">
                <a:solidFill>
                  <a:prstClr val="white"/>
                </a:solidFill>
              </a:rPr>
              <a:t> </a:t>
            </a:r>
          </a:p>
        </p:txBody>
      </p:sp>
      <p:cxnSp>
        <p:nvCxnSpPr>
          <p:cNvPr id="32" name="Прямая со стрелкой 31"/>
          <p:cNvCxnSpPr/>
          <p:nvPr/>
        </p:nvCxnSpPr>
        <p:spPr>
          <a:xfrm flipH="1">
            <a:off x="4579938" y="4478338"/>
            <a:ext cx="573087" cy="485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6096000" y="4476750"/>
            <a:ext cx="1200150" cy="452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Прямоугольник 35"/>
          <p:cNvSpPr/>
          <p:nvPr/>
        </p:nvSpPr>
        <p:spPr>
          <a:xfrm>
            <a:off x="4411663" y="6037263"/>
            <a:ext cx="4806950" cy="552450"/>
          </a:xfrm>
          <a:prstGeom prst="rect">
            <a:avLst/>
          </a:prstGeom>
          <a:solidFill>
            <a:schemeClr val="accent6">
              <a:lumMod val="60000"/>
              <a:lumOff val="4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err="1">
                <a:solidFill>
                  <a:schemeClr val="accent6">
                    <a:lumMod val="50000"/>
                  </a:schemeClr>
                </a:solidFill>
              </a:rPr>
              <a:t>Азамат</a:t>
            </a:r>
            <a:r>
              <a:rPr lang="ru-RU" dirty="0">
                <a:solidFill>
                  <a:schemeClr val="accent6">
                    <a:lumMod val="50000"/>
                  </a:schemeClr>
                </a:solidFill>
              </a:rPr>
              <a:t> </a:t>
            </a:r>
            <a:r>
              <a:rPr lang="ru-RU" dirty="0" err="1">
                <a:solidFill>
                  <a:schemeClr val="accent6">
                    <a:lumMod val="50000"/>
                  </a:schemeClr>
                </a:solidFill>
              </a:rPr>
              <a:t>сақтандырылды</a:t>
            </a:r>
            <a:r>
              <a:rPr lang="ru-RU" dirty="0">
                <a:solidFill>
                  <a:schemeClr val="accent6">
                    <a:lumMod val="50000"/>
                  </a:schemeClr>
                </a:solidFill>
                <a:sym typeface="Wingdings" panose="05000000000000000000" pitchFamily="2" charset="2"/>
              </a:rPr>
              <a:t> </a:t>
            </a:r>
            <a:endParaRPr lang="ru-RU" dirty="0">
              <a:solidFill>
                <a:schemeClr val="accent6">
                  <a:lumMod val="50000"/>
                </a:schemeClr>
              </a:solidFill>
            </a:endParaRPr>
          </a:p>
        </p:txBody>
      </p:sp>
      <p:sp>
        <p:nvSpPr>
          <p:cNvPr id="37" name="TextBox 36"/>
          <p:cNvSpPr txBox="1"/>
          <p:nvPr/>
        </p:nvSpPr>
        <p:spPr>
          <a:xfrm>
            <a:off x="2109788" y="6086475"/>
            <a:ext cx="1755775" cy="369888"/>
          </a:xfrm>
          <a:prstGeom prst="rect">
            <a:avLst/>
          </a:prstGeom>
          <a:solidFill>
            <a:srgbClr val="66FF99"/>
          </a:solidFill>
          <a:ln>
            <a:solidFill>
              <a:srgbClr val="00B0F0"/>
            </a:solidFill>
            <a:prstDash val="sysDot"/>
          </a:ln>
        </p:spPr>
        <p:txBody>
          <a:bodyPr>
            <a:spAutoFit/>
          </a:bodyPr>
          <a:lstStyle/>
          <a:p>
            <a:pPr algn="ctr" fontAlgn="auto">
              <a:spcBef>
                <a:spcPts val="0"/>
              </a:spcBef>
              <a:spcAft>
                <a:spcPts val="0"/>
              </a:spcAft>
              <a:defRPr/>
            </a:pPr>
            <a:r>
              <a:rPr lang="ru-RU" dirty="0">
                <a:solidFill>
                  <a:srgbClr val="FF0000"/>
                </a:solidFill>
                <a:latin typeface="Calibri"/>
                <a:cs typeface="+mn-cs"/>
              </a:rPr>
              <a:t>Этап 6</a:t>
            </a:r>
          </a:p>
        </p:txBody>
      </p:sp>
      <p:sp>
        <p:nvSpPr>
          <p:cNvPr id="38" name="Блок-схема: узел 37"/>
          <p:cNvSpPr/>
          <p:nvPr/>
        </p:nvSpPr>
        <p:spPr>
          <a:xfrm>
            <a:off x="4025900" y="5948363"/>
            <a:ext cx="125413" cy="134937"/>
          </a:xfrm>
          <a:prstGeom prst="flowChartConnector">
            <a:avLst/>
          </a:prstGeom>
          <a:no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rgbClr val="00CCFF"/>
              </a:solidFill>
            </a:endParaRPr>
          </a:p>
        </p:txBody>
      </p:sp>
      <p:cxnSp>
        <p:nvCxnSpPr>
          <p:cNvPr id="39" name="Прямая соединительная линия 38"/>
          <p:cNvCxnSpPr/>
          <p:nvPr/>
        </p:nvCxnSpPr>
        <p:spPr>
          <a:xfrm flipH="1">
            <a:off x="4086225" y="6083300"/>
            <a:ext cx="0" cy="511175"/>
          </a:xfrm>
          <a:prstGeom prst="line">
            <a:avLst/>
          </a:prstGeom>
          <a:ln w="22225">
            <a:solidFill>
              <a:srgbClr val="00CCFF"/>
            </a:solidFill>
            <a:prstDash val="sysDash"/>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317625" y="150813"/>
            <a:ext cx="8212138" cy="369887"/>
          </a:xfrm>
          <a:prstGeom prst="rect">
            <a:avLst/>
          </a:prstGeom>
          <a:noFill/>
        </p:spPr>
        <p:txBody>
          <a:bodyPr>
            <a:spAutoFit/>
          </a:bodyPr>
          <a:lstStyle/>
          <a:p>
            <a:pPr fontAlgn="auto">
              <a:spcBef>
                <a:spcPts val="0"/>
              </a:spcBef>
              <a:spcAft>
                <a:spcPts val="0"/>
              </a:spcAft>
              <a:defRPr/>
            </a:pPr>
            <a:r>
              <a:rPr lang="ru-RU" b="1" dirty="0" err="1">
                <a:solidFill>
                  <a:schemeClr val="accent6">
                    <a:lumMod val="75000"/>
                  </a:schemeClr>
                </a:solidFill>
                <a:latin typeface="Calibri"/>
                <a:cs typeface="+mn-cs"/>
              </a:rPr>
              <a:t>МӘМС</a:t>
            </a:r>
            <a:r>
              <a:rPr lang="ru-RU" b="1" dirty="0">
                <a:solidFill>
                  <a:schemeClr val="accent6">
                    <a:lumMod val="75000"/>
                  </a:schemeClr>
                </a:solidFill>
                <a:latin typeface="Calibri"/>
                <a:cs typeface="+mn-cs"/>
              </a:rPr>
              <a:t> </a:t>
            </a:r>
            <a:r>
              <a:rPr lang="ru-RU" b="1" dirty="0" err="1">
                <a:solidFill>
                  <a:schemeClr val="accent6">
                    <a:lumMod val="75000"/>
                  </a:schemeClr>
                </a:solidFill>
                <a:latin typeface="Calibri"/>
                <a:cs typeface="+mn-cs"/>
              </a:rPr>
              <a:t>ЖҮЙЕСІ</a:t>
            </a:r>
            <a:r>
              <a:rPr lang="ru-RU" b="1" dirty="0">
                <a:solidFill>
                  <a:schemeClr val="accent6">
                    <a:lumMod val="75000"/>
                  </a:schemeClr>
                </a:solidFill>
                <a:latin typeface="Calibri"/>
                <a:cs typeface="+mn-cs"/>
              </a:rPr>
              <a:t> </a:t>
            </a:r>
            <a:r>
              <a:rPr lang="ru-RU" b="1" dirty="0" err="1">
                <a:solidFill>
                  <a:schemeClr val="accent6">
                    <a:lumMod val="75000"/>
                  </a:schemeClr>
                </a:solidFill>
                <a:latin typeface="Calibri"/>
                <a:cs typeface="+mn-cs"/>
              </a:rPr>
              <a:t>БОЙЫНША</a:t>
            </a:r>
            <a:r>
              <a:rPr lang="ru-RU" b="1" dirty="0">
                <a:solidFill>
                  <a:schemeClr val="accent6">
                    <a:lumMod val="75000"/>
                  </a:schemeClr>
                </a:solidFill>
                <a:latin typeface="Calibri"/>
                <a:cs typeface="+mn-cs"/>
              </a:rPr>
              <a:t> </a:t>
            </a:r>
            <a:r>
              <a:rPr lang="ru-RU" b="1" dirty="0" err="1">
                <a:solidFill>
                  <a:schemeClr val="accent6">
                    <a:lumMod val="75000"/>
                  </a:schemeClr>
                </a:solidFill>
                <a:latin typeface="Calibri"/>
                <a:cs typeface="+mn-cs"/>
              </a:rPr>
              <a:t>ТӨЛЕМДЕР</a:t>
            </a:r>
            <a:r>
              <a:rPr lang="ru-RU" b="1" dirty="0">
                <a:solidFill>
                  <a:schemeClr val="accent6">
                    <a:lumMod val="75000"/>
                  </a:schemeClr>
                </a:solidFill>
                <a:latin typeface="Calibri"/>
                <a:cs typeface="+mn-cs"/>
              </a:rPr>
              <a:t> </a:t>
            </a:r>
            <a:r>
              <a:rPr lang="ru-RU" b="1" dirty="0" err="1">
                <a:solidFill>
                  <a:schemeClr val="accent6">
                    <a:lumMod val="75000"/>
                  </a:schemeClr>
                </a:solidFill>
                <a:latin typeface="Calibri"/>
                <a:cs typeface="+mn-cs"/>
              </a:rPr>
              <a:t>ҚОЗҒАЛЫСЫ</a:t>
            </a:r>
            <a:r>
              <a:rPr lang="ru-RU" b="1" dirty="0">
                <a:solidFill>
                  <a:schemeClr val="accent6">
                    <a:lumMod val="75000"/>
                  </a:schemeClr>
                </a:solidFill>
                <a:latin typeface="Calibri"/>
                <a:cs typeface="+mn-cs"/>
              </a:rPr>
              <a:t> </a:t>
            </a:r>
            <a:r>
              <a:rPr lang="ru-RU" b="1" dirty="0" err="1">
                <a:solidFill>
                  <a:schemeClr val="accent6">
                    <a:lumMod val="75000"/>
                  </a:schemeClr>
                </a:solidFill>
                <a:latin typeface="Calibri"/>
                <a:cs typeface="+mn-cs"/>
              </a:rPr>
              <a:t>СХЕМАСЫ</a:t>
            </a:r>
            <a:endParaRPr lang="ru-RU" b="1" dirty="0">
              <a:solidFill>
                <a:schemeClr val="accent6">
                  <a:lumMod val="75000"/>
                </a:schemeClr>
              </a:solidFill>
              <a:latin typeface="Calibri"/>
              <a:cs typeface="+mn-cs"/>
            </a:endParaRPr>
          </a:p>
        </p:txBody>
      </p:sp>
      <p:sp>
        <p:nvSpPr>
          <p:cNvPr id="47" name="Блок-схема: узел 46"/>
          <p:cNvSpPr/>
          <p:nvPr/>
        </p:nvSpPr>
        <p:spPr>
          <a:xfrm>
            <a:off x="4014788" y="2517775"/>
            <a:ext cx="123825" cy="104775"/>
          </a:xfrm>
          <a:prstGeom prst="flowChartConnector">
            <a:avLst/>
          </a:prstGeom>
          <a:no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rgbClr val="00CCFF"/>
              </a:solidFill>
            </a:endParaRPr>
          </a:p>
        </p:txBody>
      </p:sp>
      <p:sp>
        <p:nvSpPr>
          <p:cNvPr id="49" name="Стрелка: изогнутая вверх 48"/>
          <p:cNvSpPr/>
          <p:nvPr/>
        </p:nvSpPr>
        <p:spPr>
          <a:xfrm rot="16200000">
            <a:off x="7973219" y="1888332"/>
            <a:ext cx="3654425" cy="1258887"/>
          </a:xfrm>
          <a:prstGeom prst="curvedUpArrow">
            <a:avLst/>
          </a:prstGeom>
          <a:solidFill>
            <a:srgbClr val="FA3A06"/>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black"/>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Рисунок 4" descr="kalay2"/>
          <p:cNvPicPr>
            <a:picLocks noChangeAspect="1" noChangeArrowheads="1"/>
          </p:cNvPicPr>
          <p:nvPr/>
        </p:nvPicPr>
        <p:blipFill>
          <a:blip r:embed="rId2" cstate="print"/>
          <a:srcRect/>
          <a:stretch>
            <a:fillRect/>
          </a:stretch>
        </p:blipFill>
        <p:spPr bwMode="auto">
          <a:xfrm>
            <a:off x="0" y="-92075"/>
            <a:ext cx="12192000" cy="69500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Рисунок 2" descr="kalay3"/>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Прямая соединительная линия 11"/>
          <p:cNvCxnSpPr/>
          <p:nvPr/>
        </p:nvCxnSpPr>
        <p:spPr>
          <a:xfrm>
            <a:off x="2160588" y="595313"/>
            <a:ext cx="3175" cy="5884862"/>
          </a:xfrm>
          <a:prstGeom prst="line">
            <a:avLst/>
          </a:prstGeom>
          <a:ln w="25400">
            <a:solidFill>
              <a:schemeClr val="accent1"/>
            </a:solidFill>
          </a:ln>
        </p:spPr>
        <p:style>
          <a:lnRef idx="3">
            <a:schemeClr val="accent6"/>
          </a:lnRef>
          <a:fillRef idx="0">
            <a:schemeClr val="accent6"/>
          </a:fillRef>
          <a:effectRef idx="2">
            <a:schemeClr val="accent6"/>
          </a:effectRef>
          <a:fontRef idx="minor">
            <a:schemeClr val="tx1"/>
          </a:fontRef>
        </p:style>
      </p:cxnSp>
      <p:cxnSp>
        <p:nvCxnSpPr>
          <p:cNvPr id="13" name="Прямая соединительная линия 12"/>
          <p:cNvCxnSpPr/>
          <p:nvPr/>
        </p:nvCxnSpPr>
        <p:spPr>
          <a:xfrm flipH="1" flipV="1">
            <a:off x="847725" y="1068388"/>
            <a:ext cx="11053763" cy="11112"/>
          </a:xfrm>
          <a:prstGeom prst="line">
            <a:avLst/>
          </a:prstGeom>
          <a:ln w="25400">
            <a:solidFill>
              <a:schemeClr val="accent1"/>
            </a:solidFill>
          </a:ln>
        </p:spPr>
        <p:style>
          <a:lnRef idx="3">
            <a:schemeClr val="accent6"/>
          </a:lnRef>
          <a:fillRef idx="0">
            <a:schemeClr val="accent6"/>
          </a:fillRef>
          <a:effectRef idx="2">
            <a:schemeClr val="accent6"/>
          </a:effectRef>
          <a:fontRef idx="minor">
            <a:schemeClr val="tx1"/>
          </a:fontRef>
        </p:style>
      </p:cxnSp>
      <p:sp>
        <p:nvSpPr>
          <p:cNvPr id="45059" name="Прямоугольник 26"/>
          <p:cNvSpPr>
            <a:spLocks noChangeArrowheads="1"/>
          </p:cNvSpPr>
          <p:nvPr/>
        </p:nvSpPr>
        <p:spPr bwMode="auto">
          <a:xfrm>
            <a:off x="793750" y="163513"/>
            <a:ext cx="10791825" cy="830262"/>
          </a:xfrm>
          <a:prstGeom prst="rect">
            <a:avLst/>
          </a:prstGeom>
          <a:noFill/>
          <a:ln w="9525">
            <a:noFill/>
            <a:miter lim="800000"/>
            <a:headEnd/>
            <a:tailEnd/>
          </a:ln>
        </p:spPr>
        <p:txBody>
          <a:bodyPr>
            <a:spAutoFit/>
          </a:bodyPr>
          <a:lstStyle/>
          <a:p>
            <a:pPr algn="ctr"/>
            <a:r>
              <a:rPr lang="ru-RU" sz="2400" b="1">
                <a:solidFill>
                  <a:srgbClr val="2A4F1D"/>
                </a:solidFill>
                <a:latin typeface="Arial Narrow" pitchFamily="34" charset="0"/>
                <a:cs typeface="Times New Roman" pitchFamily="18" charset="0"/>
              </a:rPr>
              <a:t>«МӘМС» заңына сәйкес Әлеуметтік медициналық сақтандыру қорына төленетін жарналар мөлшері </a:t>
            </a:r>
          </a:p>
        </p:txBody>
      </p:sp>
      <p:pic>
        <p:nvPicPr>
          <p:cNvPr id="45060" name="Picture 2" descr="Картинки по запросу ЧЕЛОВЕЧЕК фонд"/>
          <p:cNvPicPr>
            <a:picLocks noChangeAspect="1" noChangeArrowheads="1"/>
          </p:cNvPicPr>
          <p:nvPr/>
        </p:nvPicPr>
        <p:blipFill>
          <a:blip r:embed="rId3" cstate="print"/>
          <a:srcRect/>
          <a:stretch>
            <a:fillRect/>
          </a:stretch>
        </p:blipFill>
        <p:spPr bwMode="auto">
          <a:xfrm>
            <a:off x="119063" y="1603375"/>
            <a:ext cx="1925637" cy="2676525"/>
          </a:xfrm>
          <a:prstGeom prst="rect">
            <a:avLst/>
          </a:prstGeom>
          <a:noFill/>
          <a:ln w="9525">
            <a:noFill/>
            <a:miter lim="800000"/>
            <a:headEnd/>
            <a:tailEnd/>
          </a:ln>
        </p:spPr>
      </p:pic>
      <p:graphicFrame>
        <p:nvGraphicFramePr>
          <p:cNvPr id="11" name="Таблица 10"/>
          <p:cNvGraphicFramePr>
            <a:graphicFrameLocks noGrp="1"/>
          </p:cNvGraphicFramePr>
          <p:nvPr/>
        </p:nvGraphicFramePr>
        <p:xfrm>
          <a:off x="2427288" y="1431925"/>
          <a:ext cx="8942920" cy="4920040"/>
        </p:xfrm>
        <a:graphic>
          <a:graphicData uri="http://schemas.openxmlformats.org/drawingml/2006/table">
            <a:tbl>
              <a:tblPr/>
              <a:tblGrid>
                <a:gridCol w="1385872"/>
                <a:gridCol w="1274374"/>
                <a:gridCol w="1554738"/>
                <a:gridCol w="1586599"/>
                <a:gridCol w="1554738"/>
                <a:gridCol w="1586599"/>
              </a:tblGrid>
              <a:tr h="836628">
                <a:tc>
                  <a:txBody>
                    <a:bodyPr/>
                    <a:lstStyle/>
                    <a:p>
                      <a:pPr algn="ctr" fontAlgn="ctr"/>
                      <a:r>
                        <a:rPr lang="ru-RU" sz="1600" b="1" i="0" u="none" strike="noStrike" dirty="0">
                          <a:solidFill>
                            <a:srgbClr val="000000"/>
                          </a:solidFill>
                          <a:effectLst/>
                          <a:latin typeface="Arial" pitchFamily="34" charset="0"/>
                          <a:cs typeface="Arial" pitchFamily="34" charset="0"/>
                        </a:rPr>
                        <a:t>2017 </a:t>
                      </a:r>
                      <a:r>
                        <a:rPr lang="ru-RU" sz="1600" b="1" i="0" u="none" strike="noStrike" dirty="0" err="1" smtClean="0">
                          <a:solidFill>
                            <a:srgbClr val="000000"/>
                          </a:solidFill>
                          <a:effectLst/>
                          <a:latin typeface="Arial" pitchFamily="34" charset="0"/>
                          <a:cs typeface="Arial" pitchFamily="34" charset="0"/>
                        </a:rPr>
                        <a:t>жыл</a:t>
                      </a:r>
                      <a:endParaRPr lang="ru-RU" sz="1600" b="1" i="0" u="none" strike="noStrike" dirty="0">
                        <a:solidFill>
                          <a:srgbClr val="000000"/>
                        </a:solidFill>
                        <a:effectLst/>
                        <a:latin typeface="Arial" pitchFamily="34" charset="0"/>
                        <a:cs typeface="Arial" pitchFamily="34" charset="0"/>
                      </a:endParaRP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Arial" pitchFamily="34" charset="0"/>
                          <a:cs typeface="Arial" pitchFamily="34" charset="0"/>
                        </a:rPr>
                        <a:t>2018 </a:t>
                      </a:r>
                      <a:r>
                        <a:rPr lang="ru-RU" sz="1600" b="1" i="0" u="none" strike="noStrike" dirty="0" err="1" smtClean="0">
                          <a:solidFill>
                            <a:srgbClr val="000000"/>
                          </a:solidFill>
                          <a:effectLst/>
                          <a:latin typeface="Arial" pitchFamily="34" charset="0"/>
                          <a:cs typeface="Arial" pitchFamily="34" charset="0"/>
                        </a:rPr>
                        <a:t>жыл</a:t>
                      </a:r>
                      <a:endParaRPr lang="ru-RU" sz="1600" b="1" i="0" u="none" strike="noStrike" dirty="0">
                        <a:solidFill>
                          <a:srgbClr val="000000"/>
                        </a:solidFill>
                        <a:effectLst/>
                        <a:latin typeface="Arial" pitchFamily="34" charset="0"/>
                        <a:cs typeface="Arial" pitchFamily="34" charset="0"/>
                      </a:endParaRP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Arial" pitchFamily="34" charset="0"/>
                          <a:cs typeface="Arial" pitchFamily="34" charset="0"/>
                        </a:rPr>
                        <a:t>2019 </a:t>
                      </a:r>
                      <a:r>
                        <a:rPr lang="ru-RU" sz="1600" b="1" i="0" u="none" strike="noStrike" dirty="0" err="1" smtClean="0">
                          <a:solidFill>
                            <a:srgbClr val="000000"/>
                          </a:solidFill>
                          <a:effectLst/>
                          <a:latin typeface="Arial" pitchFamily="34" charset="0"/>
                          <a:cs typeface="Arial" pitchFamily="34" charset="0"/>
                        </a:rPr>
                        <a:t>жыл</a:t>
                      </a:r>
                      <a:endParaRPr lang="ru-RU" sz="1600" b="1" i="0" u="none" strike="noStrike" dirty="0">
                        <a:solidFill>
                          <a:srgbClr val="000000"/>
                        </a:solidFill>
                        <a:effectLst/>
                        <a:latin typeface="Arial" pitchFamily="34" charset="0"/>
                        <a:cs typeface="Arial" pitchFamily="34" charset="0"/>
                      </a:endParaRP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Arial" pitchFamily="34" charset="0"/>
                          <a:cs typeface="Arial" pitchFamily="34" charset="0"/>
                        </a:rPr>
                        <a:t>2020 </a:t>
                      </a:r>
                      <a:r>
                        <a:rPr lang="ru-RU" sz="1600" b="1" i="0" u="none" strike="noStrike" dirty="0" err="1" smtClean="0">
                          <a:solidFill>
                            <a:srgbClr val="000000"/>
                          </a:solidFill>
                          <a:effectLst/>
                          <a:latin typeface="Arial" pitchFamily="34" charset="0"/>
                          <a:cs typeface="Arial" pitchFamily="34" charset="0"/>
                        </a:rPr>
                        <a:t>жыл</a:t>
                      </a:r>
                      <a:endParaRPr lang="ru-RU" sz="1600" b="1" i="0" u="none" strike="noStrike" dirty="0">
                        <a:solidFill>
                          <a:srgbClr val="000000"/>
                        </a:solidFill>
                        <a:effectLst/>
                        <a:latin typeface="Arial" pitchFamily="34" charset="0"/>
                        <a:cs typeface="Arial" pitchFamily="34" charset="0"/>
                      </a:endParaRP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Arial" pitchFamily="34" charset="0"/>
                          <a:cs typeface="Arial" pitchFamily="34" charset="0"/>
                        </a:rPr>
                        <a:t>2022 </a:t>
                      </a:r>
                      <a:r>
                        <a:rPr lang="ru-RU" sz="1600" b="1" i="0" u="none" strike="noStrike" dirty="0" err="1" smtClean="0">
                          <a:solidFill>
                            <a:srgbClr val="000000"/>
                          </a:solidFill>
                          <a:effectLst/>
                          <a:latin typeface="Arial" pitchFamily="34" charset="0"/>
                          <a:cs typeface="Arial" pitchFamily="34" charset="0"/>
                        </a:rPr>
                        <a:t>жыл</a:t>
                      </a:r>
                      <a:endParaRPr lang="ru-RU" sz="1600" b="1" i="0" u="none" strike="noStrike" dirty="0">
                        <a:solidFill>
                          <a:srgbClr val="000000"/>
                        </a:solidFill>
                        <a:effectLst/>
                        <a:latin typeface="Arial" pitchFamily="34" charset="0"/>
                        <a:cs typeface="Arial" pitchFamily="34" charset="0"/>
                      </a:endParaRP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Arial" pitchFamily="34" charset="0"/>
                          <a:cs typeface="Arial" pitchFamily="34" charset="0"/>
                        </a:rPr>
                        <a:t>2023 </a:t>
                      </a:r>
                      <a:r>
                        <a:rPr lang="ru-RU" sz="1600" b="1" i="0" u="none" strike="noStrike" dirty="0" err="1" smtClean="0">
                          <a:solidFill>
                            <a:srgbClr val="000000"/>
                          </a:solidFill>
                          <a:effectLst/>
                          <a:latin typeface="Arial" pitchFamily="34" charset="0"/>
                          <a:cs typeface="Arial" pitchFamily="34" charset="0"/>
                        </a:rPr>
                        <a:t>жыл</a:t>
                      </a:r>
                      <a:endParaRPr lang="ru-RU" sz="1600" b="1" i="0" u="none" strike="noStrike" dirty="0">
                        <a:solidFill>
                          <a:srgbClr val="000000"/>
                        </a:solidFill>
                        <a:effectLst/>
                        <a:latin typeface="Arial" pitchFamily="34" charset="0"/>
                        <a:cs typeface="Arial" pitchFamily="34" charset="0"/>
                      </a:endParaRP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8386">
                <a:tc gridSpan="6">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b="1" i="0" u="none" strike="noStrike" dirty="0" err="1" smtClean="0">
                          <a:solidFill>
                            <a:schemeClr val="bg1"/>
                          </a:solidFill>
                          <a:effectLst/>
                          <a:latin typeface="Arial" pitchFamily="34" charset="0"/>
                          <a:cs typeface="Arial" pitchFamily="34" charset="0"/>
                        </a:rPr>
                        <a:t>Әлеуметтік</a:t>
                      </a:r>
                      <a:r>
                        <a:rPr lang="ru-RU" sz="1600" b="1" i="0" u="none" strike="noStrike" dirty="0" smtClean="0">
                          <a:solidFill>
                            <a:schemeClr val="bg1"/>
                          </a:solidFill>
                          <a:effectLst/>
                          <a:latin typeface="Arial" pitchFamily="34" charset="0"/>
                          <a:cs typeface="Arial" pitchFamily="34" charset="0"/>
                        </a:rPr>
                        <a:t> </a:t>
                      </a:r>
                      <a:r>
                        <a:rPr lang="ru-RU" sz="1600" b="1" i="0" u="none" strike="noStrike" dirty="0" err="1" smtClean="0">
                          <a:solidFill>
                            <a:schemeClr val="bg1"/>
                          </a:solidFill>
                          <a:effectLst/>
                          <a:latin typeface="Arial" pitchFamily="34" charset="0"/>
                          <a:cs typeface="Arial" pitchFamily="34" charset="0"/>
                        </a:rPr>
                        <a:t>қорғалмаған</a:t>
                      </a:r>
                      <a:r>
                        <a:rPr lang="ru-RU" sz="1600" b="1" i="0" u="none" strike="noStrike" dirty="0" smtClean="0">
                          <a:solidFill>
                            <a:schemeClr val="bg1"/>
                          </a:solidFill>
                          <a:effectLst/>
                          <a:latin typeface="Arial" pitchFamily="34" charset="0"/>
                          <a:cs typeface="Arial" pitchFamily="34" charset="0"/>
                        </a:rPr>
                        <a:t> </a:t>
                      </a:r>
                      <a:r>
                        <a:rPr lang="ru-RU" sz="1600" b="1" i="0" u="none" strike="noStrike" dirty="0" err="1" smtClean="0">
                          <a:solidFill>
                            <a:schemeClr val="bg1"/>
                          </a:solidFill>
                          <a:effectLst/>
                          <a:latin typeface="Arial" pitchFamily="34" charset="0"/>
                          <a:cs typeface="Arial" pitchFamily="34" charset="0"/>
                        </a:rPr>
                        <a:t>азаматтарға</a:t>
                      </a:r>
                      <a:r>
                        <a:rPr lang="ru-RU" sz="1600" b="1" i="0" u="none" strike="noStrike" dirty="0" smtClean="0">
                          <a:solidFill>
                            <a:schemeClr val="bg1"/>
                          </a:solidFill>
                          <a:effectLst/>
                          <a:latin typeface="Arial" pitchFamily="34" charset="0"/>
                          <a:cs typeface="Arial" pitchFamily="34" charset="0"/>
                        </a:rPr>
                        <a:t> </a:t>
                      </a:r>
                      <a:r>
                        <a:rPr lang="ru-RU" sz="1600" b="1" i="0" u="none" strike="noStrike" dirty="0" err="1" smtClean="0">
                          <a:solidFill>
                            <a:schemeClr val="bg1"/>
                          </a:solidFill>
                          <a:effectLst/>
                          <a:latin typeface="Arial" pitchFamily="34" charset="0"/>
                          <a:cs typeface="Arial" pitchFamily="34" charset="0"/>
                        </a:rPr>
                        <a:t>мемлекеттің</a:t>
                      </a:r>
                      <a:r>
                        <a:rPr lang="ru-RU" sz="1600" b="1" i="0" u="none" strike="noStrike" baseline="0" dirty="0" smtClean="0">
                          <a:solidFill>
                            <a:schemeClr val="bg1"/>
                          </a:solidFill>
                          <a:effectLst/>
                          <a:latin typeface="Arial" pitchFamily="34" charset="0"/>
                          <a:cs typeface="Arial" pitchFamily="34" charset="0"/>
                        </a:rPr>
                        <a:t> </a:t>
                      </a:r>
                      <a:r>
                        <a:rPr lang="ru-RU" sz="1600" b="1" i="0" u="none" strike="noStrike" baseline="0" dirty="0" err="1" smtClean="0">
                          <a:solidFill>
                            <a:schemeClr val="bg1"/>
                          </a:solidFill>
                          <a:effectLst/>
                          <a:latin typeface="Arial" pitchFamily="34" charset="0"/>
                          <a:cs typeface="Arial" pitchFamily="34" charset="0"/>
                        </a:rPr>
                        <a:t>жарнасы</a:t>
                      </a:r>
                      <a:endParaRPr lang="ru-RU" sz="1600" b="1" i="0" u="none" strike="noStrike" dirty="0" smtClean="0">
                        <a:solidFill>
                          <a:schemeClr val="bg1"/>
                        </a:solidFill>
                        <a:effectLst/>
                        <a:latin typeface="Arial" pitchFamily="34" charset="0"/>
                        <a:cs typeface="Arial" pitchFamily="34" charset="0"/>
                      </a:endParaRP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71061">
                <a:tc>
                  <a:txBody>
                    <a:bodyPr/>
                    <a:lstStyle/>
                    <a:p>
                      <a:pPr algn="ctr" fontAlgn="ctr"/>
                      <a:r>
                        <a:rPr lang="ru-RU" sz="1600" b="0" i="0" u="none" strike="noStrike" dirty="0">
                          <a:solidFill>
                            <a:srgbClr val="000000"/>
                          </a:solidFill>
                          <a:effectLst/>
                          <a:latin typeface="Arial" pitchFamily="34" charset="0"/>
                          <a:cs typeface="Arial" pitchFamily="34" charset="0"/>
                        </a:rPr>
                        <a:t> </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endParaRPr lang="ru-RU" sz="1600" b="0" i="0" u="none" strike="noStrike" dirty="0">
                        <a:solidFill>
                          <a:srgbClr val="000000"/>
                        </a:solidFill>
                        <a:effectLst/>
                        <a:latin typeface="Arial" pitchFamily="34" charset="0"/>
                        <a:cs typeface="Arial" pitchFamily="34" charset="0"/>
                      </a:endParaRP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endParaRPr lang="ru-RU" sz="1600" b="0" i="0" u="none" strike="noStrike" dirty="0">
                        <a:solidFill>
                          <a:srgbClr val="000000"/>
                        </a:solidFill>
                        <a:effectLst/>
                        <a:latin typeface="Arial" pitchFamily="34" charset="0"/>
                        <a:cs typeface="Arial" pitchFamily="34" charset="0"/>
                      </a:endParaRP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ru-RU" sz="1600" b="0" i="0" u="none" strike="noStrike" dirty="0">
                          <a:solidFill>
                            <a:srgbClr val="000000"/>
                          </a:solidFill>
                          <a:effectLst/>
                          <a:latin typeface="Arial" pitchFamily="34" charset="0"/>
                          <a:cs typeface="Arial" pitchFamily="34" charset="0"/>
                        </a:rPr>
                        <a:t>4%</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ru-RU" sz="1600" b="0" i="0" u="none" strike="noStrike" dirty="0" smtClean="0">
                          <a:solidFill>
                            <a:srgbClr val="000000"/>
                          </a:solidFill>
                          <a:effectLst/>
                          <a:latin typeface="Arial" pitchFamily="34" charset="0"/>
                          <a:cs typeface="Arial" pitchFamily="34" charset="0"/>
                        </a:rPr>
                        <a:t> 4% дан 5% </a:t>
                      </a:r>
                      <a:r>
                        <a:rPr lang="ru-RU" sz="1600" b="0" i="0" u="none" strike="noStrike" dirty="0" err="1" smtClean="0">
                          <a:solidFill>
                            <a:srgbClr val="000000"/>
                          </a:solidFill>
                          <a:effectLst/>
                          <a:latin typeface="Arial" pitchFamily="34" charset="0"/>
                          <a:cs typeface="Arial" pitchFamily="34" charset="0"/>
                        </a:rPr>
                        <a:t>дейін</a:t>
                      </a:r>
                      <a:endParaRPr lang="ru-RU" sz="1600" b="0" i="0" u="none" strike="noStrike" dirty="0">
                        <a:solidFill>
                          <a:srgbClr val="000000"/>
                        </a:solidFill>
                        <a:effectLst/>
                        <a:latin typeface="Arial" pitchFamily="34" charset="0"/>
                        <a:cs typeface="Arial" pitchFamily="34" charset="0"/>
                      </a:endParaRP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ru-RU" sz="1600" b="0" i="0" u="none" strike="noStrike" dirty="0" smtClean="0">
                          <a:solidFill>
                            <a:srgbClr val="000000"/>
                          </a:solidFill>
                          <a:effectLst/>
                          <a:latin typeface="Arial" pitchFamily="34" charset="0"/>
                          <a:cs typeface="Arial" pitchFamily="34" charset="0"/>
                        </a:rPr>
                        <a:t>4% дан 5% </a:t>
                      </a:r>
                      <a:r>
                        <a:rPr lang="ru-RU" sz="1600" b="0" i="0" u="none" strike="noStrike" dirty="0" err="1" smtClean="0">
                          <a:solidFill>
                            <a:srgbClr val="000000"/>
                          </a:solidFill>
                          <a:effectLst/>
                          <a:latin typeface="Arial" pitchFamily="34" charset="0"/>
                          <a:cs typeface="Arial" pitchFamily="34" charset="0"/>
                        </a:rPr>
                        <a:t>дейін</a:t>
                      </a:r>
                      <a:endParaRPr lang="ru-RU" sz="1600" b="0" i="0" u="none" strike="noStrike" dirty="0">
                        <a:solidFill>
                          <a:srgbClr val="000000"/>
                        </a:solidFill>
                        <a:effectLst/>
                        <a:latin typeface="Arial" pitchFamily="34" charset="0"/>
                        <a:cs typeface="Arial" pitchFamily="34" charset="0"/>
                      </a:endParaRP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406260">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i="0" u="none" strike="noStrike" dirty="0" err="1" smtClean="0">
                          <a:solidFill>
                            <a:schemeClr val="bg1"/>
                          </a:solidFill>
                          <a:effectLst/>
                          <a:latin typeface="Arial" pitchFamily="34" charset="0"/>
                          <a:cs typeface="Arial" pitchFamily="34" charset="0"/>
                        </a:rPr>
                        <a:t>Жұмыс</a:t>
                      </a:r>
                      <a:r>
                        <a:rPr lang="ru-RU" sz="1600" b="1" i="0" u="none" strike="noStrike" dirty="0" smtClean="0">
                          <a:solidFill>
                            <a:schemeClr val="bg1"/>
                          </a:solidFill>
                          <a:effectLst/>
                          <a:latin typeface="Arial" pitchFamily="34" charset="0"/>
                          <a:cs typeface="Arial" pitchFamily="34" charset="0"/>
                        </a:rPr>
                        <a:t> </a:t>
                      </a:r>
                      <a:r>
                        <a:rPr lang="ru-RU" sz="1600" b="1" i="0" u="none" strike="noStrike" dirty="0" err="1" smtClean="0">
                          <a:solidFill>
                            <a:schemeClr val="bg1"/>
                          </a:solidFill>
                          <a:effectLst/>
                          <a:latin typeface="Arial" pitchFamily="34" charset="0"/>
                          <a:cs typeface="Arial" pitchFamily="34" charset="0"/>
                        </a:rPr>
                        <a:t>берушінің</a:t>
                      </a:r>
                      <a:r>
                        <a:rPr lang="ru-RU" sz="1600" b="1" i="0" u="none" strike="noStrike" dirty="0" smtClean="0">
                          <a:solidFill>
                            <a:schemeClr val="bg1"/>
                          </a:solidFill>
                          <a:effectLst/>
                          <a:latin typeface="Arial" pitchFamily="34" charset="0"/>
                          <a:cs typeface="Arial" pitchFamily="34" charset="0"/>
                        </a:rPr>
                        <a:t> </a:t>
                      </a:r>
                      <a:r>
                        <a:rPr lang="ru-RU" sz="1600" b="1" i="0" u="none" strike="noStrike" dirty="0" err="1" smtClean="0">
                          <a:solidFill>
                            <a:schemeClr val="bg1"/>
                          </a:solidFill>
                          <a:effectLst/>
                          <a:latin typeface="Arial" pitchFamily="34" charset="0"/>
                          <a:cs typeface="Arial" pitchFamily="34" charset="0"/>
                        </a:rPr>
                        <a:t>әрбір</a:t>
                      </a:r>
                      <a:r>
                        <a:rPr lang="ru-RU" sz="1600" b="1" i="0" u="none" strike="noStrike" baseline="0" dirty="0" smtClean="0">
                          <a:solidFill>
                            <a:schemeClr val="bg1"/>
                          </a:solidFill>
                          <a:effectLst/>
                          <a:latin typeface="Arial" pitchFamily="34" charset="0"/>
                          <a:cs typeface="Arial" pitchFamily="34" charset="0"/>
                        </a:rPr>
                        <a:t> </a:t>
                      </a:r>
                      <a:r>
                        <a:rPr lang="ru-RU" sz="1600" b="1" i="0" u="none" strike="noStrike" baseline="0" dirty="0" err="1" smtClean="0">
                          <a:solidFill>
                            <a:schemeClr val="bg1"/>
                          </a:solidFill>
                          <a:effectLst/>
                          <a:latin typeface="Arial" pitchFamily="34" charset="0"/>
                          <a:cs typeface="Arial" pitchFamily="34" charset="0"/>
                        </a:rPr>
                        <a:t>жұмысшыға</a:t>
                      </a:r>
                      <a:r>
                        <a:rPr lang="ru-RU" sz="1600" b="1" i="0" u="none" strike="noStrike" baseline="0" dirty="0" smtClean="0">
                          <a:solidFill>
                            <a:schemeClr val="bg1"/>
                          </a:solidFill>
                          <a:effectLst/>
                          <a:latin typeface="Arial" pitchFamily="34" charset="0"/>
                          <a:cs typeface="Arial" pitchFamily="34" charset="0"/>
                        </a:rPr>
                        <a:t> </a:t>
                      </a:r>
                      <a:r>
                        <a:rPr lang="ru-RU" sz="1600" b="1" i="0" u="none" strike="noStrike" baseline="0" dirty="0" err="1" smtClean="0">
                          <a:solidFill>
                            <a:schemeClr val="bg1"/>
                          </a:solidFill>
                          <a:effectLst/>
                          <a:latin typeface="Arial" pitchFamily="34" charset="0"/>
                          <a:cs typeface="Arial" pitchFamily="34" charset="0"/>
                        </a:rPr>
                        <a:t>аударатын</a:t>
                      </a:r>
                      <a:r>
                        <a:rPr lang="ru-RU" sz="1600" b="1" i="0" u="none" strike="noStrike" baseline="0" dirty="0" smtClean="0">
                          <a:solidFill>
                            <a:schemeClr val="bg1"/>
                          </a:solidFill>
                          <a:effectLst/>
                          <a:latin typeface="Arial" pitchFamily="34" charset="0"/>
                          <a:cs typeface="Arial" pitchFamily="34" charset="0"/>
                        </a:rPr>
                        <a:t> </a:t>
                      </a:r>
                      <a:r>
                        <a:rPr lang="ru-RU" sz="1600" b="1" i="0" u="none" strike="noStrike" baseline="0" dirty="0" err="1" smtClean="0">
                          <a:solidFill>
                            <a:schemeClr val="bg1"/>
                          </a:solidFill>
                          <a:effectLst/>
                          <a:latin typeface="Arial" pitchFamily="34" charset="0"/>
                          <a:cs typeface="Arial" pitchFamily="34" charset="0"/>
                        </a:rPr>
                        <a:t>аударымдары</a:t>
                      </a:r>
                      <a:r>
                        <a:rPr lang="ru-RU" sz="1600" b="1" i="0" u="none" strike="noStrike" baseline="0" dirty="0" smtClean="0">
                          <a:solidFill>
                            <a:schemeClr val="bg1"/>
                          </a:solidFill>
                          <a:effectLst/>
                          <a:latin typeface="Arial" pitchFamily="34" charset="0"/>
                          <a:cs typeface="Arial" pitchFamily="34" charset="0"/>
                        </a:rPr>
                        <a:t> </a:t>
                      </a:r>
                      <a:endParaRPr lang="ru-RU" sz="1600" b="1" i="0" u="none" strike="noStrike" dirty="0" smtClean="0">
                        <a:solidFill>
                          <a:schemeClr val="bg1"/>
                        </a:solidFill>
                        <a:effectLst/>
                        <a:latin typeface="Arial" pitchFamily="34" charset="0"/>
                        <a:cs typeface="Arial" pitchFamily="34" charset="0"/>
                      </a:endParaRP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67940">
                <a:tc>
                  <a:txBody>
                    <a:bodyPr/>
                    <a:lstStyle/>
                    <a:p>
                      <a:pPr algn="ctr" fontAlgn="ctr"/>
                      <a:r>
                        <a:rPr lang="ru-RU" sz="1600" b="0" i="0" u="none" strike="noStrike" dirty="0">
                          <a:solidFill>
                            <a:srgbClr val="000000"/>
                          </a:solidFill>
                          <a:effectLst/>
                          <a:latin typeface="Arial" pitchFamily="34" charset="0"/>
                          <a:cs typeface="Arial" pitchFamily="34" charset="0"/>
                        </a:rPr>
                        <a:t>1%</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ru-RU" sz="1600" b="0" i="0" u="none" strike="noStrike" dirty="0">
                          <a:solidFill>
                            <a:srgbClr val="000000"/>
                          </a:solidFill>
                          <a:effectLst/>
                          <a:latin typeface="Arial" pitchFamily="34" charset="0"/>
                          <a:cs typeface="Arial" pitchFamily="34" charset="0"/>
                        </a:rPr>
                        <a:t>1,50%</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ru-RU" sz="1600" b="0" i="0" u="none" strike="noStrike" dirty="0">
                          <a:solidFill>
                            <a:srgbClr val="000000"/>
                          </a:solidFill>
                          <a:effectLst/>
                          <a:latin typeface="Arial" pitchFamily="34" charset="0"/>
                          <a:cs typeface="Arial" pitchFamily="34" charset="0"/>
                        </a:rPr>
                        <a:t>1,50%</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ru-RU" sz="1600" b="0" i="0" u="none" strike="noStrike" dirty="0">
                          <a:solidFill>
                            <a:srgbClr val="000000"/>
                          </a:solidFill>
                          <a:effectLst/>
                          <a:latin typeface="Arial" pitchFamily="34" charset="0"/>
                          <a:cs typeface="Arial" pitchFamily="34" charset="0"/>
                        </a:rPr>
                        <a:t>2%</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ru-RU" sz="1600" b="0" i="0" u="none" strike="noStrike" dirty="0">
                          <a:solidFill>
                            <a:srgbClr val="000000"/>
                          </a:solidFill>
                          <a:effectLst/>
                          <a:latin typeface="Arial" pitchFamily="34" charset="0"/>
                          <a:cs typeface="Arial" pitchFamily="34" charset="0"/>
                        </a:rPr>
                        <a:t>3%</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ru-RU" sz="1600" b="0" i="0" u="none" strike="noStrike" dirty="0">
                          <a:solidFill>
                            <a:srgbClr val="000000"/>
                          </a:solidFill>
                          <a:effectLst/>
                          <a:latin typeface="Arial" pitchFamily="34" charset="0"/>
                          <a:cs typeface="Arial" pitchFamily="34" charset="0"/>
                        </a:rPr>
                        <a:t>3%</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367940">
                <a:tc gridSpan="6">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kk-KZ" sz="1600" b="1" i="0" u="none" strike="noStrike" dirty="0" smtClean="0">
                          <a:solidFill>
                            <a:schemeClr val="bg1"/>
                          </a:solidFill>
                          <a:effectLst/>
                          <a:latin typeface="Arial" pitchFamily="34" charset="0"/>
                          <a:cs typeface="Arial" pitchFamily="34" charset="0"/>
                        </a:rPr>
                        <a:t>Жұмыскерлер</a:t>
                      </a:r>
                      <a:r>
                        <a:rPr lang="kk-KZ" sz="1600" b="1" i="0" u="none" strike="noStrike" baseline="0" dirty="0" smtClean="0">
                          <a:solidFill>
                            <a:schemeClr val="bg1"/>
                          </a:solidFill>
                          <a:effectLst/>
                          <a:latin typeface="Arial" pitchFamily="34" charset="0"/>
                          <a:cs typeface="Arial" pitchFamily="34" charset="0"/>
                        </a:rPr>
                        <a:t> жарналары </a:t>
                      </a:r>
                      <a:endParaRPr lang="ru-RU" sz="1600" b="1" i="0" u="none" strike="noStrike" dirty="0" smtClean="0">
                        <a:solidFill>
                          <a:schemeClr val="bg1"/>
                        </a:solidFill>
                        <a:effectLst/>
                        <a:latin typeface="Arial" pitchFamily="34" charset="0"/>
                        <a:cs typeface="Arial" pitchFamily="34" charset="0"/>
                      </a:endParaRP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pPr algn="ctr" fontAlgn="ctr"/>
                      <a:endParaRPr lang="ru-RU" sz="1400" b="1" i="1" u="none" strike="noStrike" dirty="0">
                        <a:solidFill>
                          <a:srgbClr val="000000"/>
                        </a:solidFill>
                        <a:effectLst/>
                        <a:latin typeface="+mn-lt"/>
                      </a:endParaRP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pPr algn="ctr" fontAlgn="ctr"/>
                      <a:endParaRPr lang="ru-RU" sz="1400" b="1" i="1" u="none" strike="noStrike" dirty="0">
                        <a:solidFill>
                          <a:srgbClr val="000000"/>
                        </a:solidFill>
                        <a:effectLst/>
                        <a:latin typeface="+mn-lt"/>
                      </a:endParaRP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pPr algn="ctr" fontAlgn="ctr"/>
                      <a:endParaRPr lang="ru-RU" sz="1400" b="1" i="1" u="none" strike="noStrike" dirty="0">
                        <a:solidFill>
                          <a:srgbClr val="000000"/>
                        </a:solidFill>
                        <a:effectLst/>
                        <a:latin typeface="+mn-lt"/>
                      </a:endParaRP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pPr algn="ctr" fontAlgn="ctr"/>
                      <a:endParaRPr lang="ru-RU" sz="1400" b="1" i="1" u="none" strike="noStrike" dirty="0">
                        <a:solidFill>
                          <a:srgbClr val="000000"/>
                        </a:solidFill>
                        <a:effectLst/>
                        <a:latin typeface="+mn-lt"/>
                      </a:endParaRP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pPr algn="ctr" fontAlgn="ctr"/>
                      <a:endParaRPr lang="ru-RU" sz="1400" b="1" i="1" u="none" strike="noStrike" dirty="0">
                        <a:solidFill>
                          <a:srgbClr val="000000"/>
                        </a:solidFill>
                        <a:effectLst/>
                        <a:latin typeface="+mn-lt"/>
                      </a:endParaRP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563921">
                <a:tc>
                  <a:txBody>
                    <a:bodyPr/>
                    <a:lstStyle/>
                    <a:p>
                      <a:pPr algn="ctr" fontAlgn="ctr"/>
                      <a:endParaRPr lang="ru-RU" sz="1600" b="1" i="0" u="none" strike="noStrike" dirty="0">
                        <a:solidFill>
                          <a:srgbClr val="000000"/>
                        </a:solidFill>
                        <a:effectLst/>
                        <a:latin typeface="Arial" pitchFamily="34" charset="0"/>
                        <a:cs typeface="Arial" pitchFamily="34" charset="0"/>
                      </a:endParaRP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endParaRPr lang="ru-RU" sz="1600" b="1" i="1" u="none" strike="noStrike" dirty="0">
                        <a:solidFill>
                          <a:srgbClr val="000000"/>
                        </a:solidFill>
                        <a:effectLst/>
                        <a:latin typeface="Arial" pitchFamily="34" charset="0"/>
                        <a:cs typeface="Arial" pitchFamily="34" charset="0"/>
                      </a:endParaRP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endParaRPr lang="ru-RU" sz="1600" b="1" i="0" u="none" strike="noStrike" dirty="0">
                        <a:solidFill>
                          <a:srgbClr val="000000"/>
                        </a:solidFill>
                        <a:effectLst/>
                        <a:latin typeface="Arial" pitchFamily="34" charset="0"/>
                        <a:cs typeface="Arial" pitchFamily="34" charset="0"/>
                      </a:endParaRP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ru-RU" sz="1600" b="0" i="0" u="none" strike="noStrike" dirty="0" smtClean="0">
                          <a:solidFill>
                            <a:srgbClr val="000000"/>
                          </a:solidFill>
                          <a:effectLst/>
                          <a:latin typeface="Arial" pitchFamily="34" charset="0"/>
                          <a:cs typeface="Arial" pitchFamily="34" charset="0"/>
                        </a:rPr>
                        <a:t>1%</a:t>
                      </a:r>
                      <a:endParaRPr lang="ru-RU" sz="1600" b="0" i="0" u="none" strike="noStrike" dirty="0">
                        <a:solidFill>
                          <a:srgbClr val="000000"/>
                        </a:solidFill>
                        <a:effectLst/>
                        <a:latin typeface="Arial" pitchFamily="34" charset="0"/>
                        <a:cs typeface="Arial" pitchFamily="34" charset="0"/>
                      </a:endParaRP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ru-RU" sz="1600" b="0" i="0" u="none" strike="noStrike" dirty="0" smtClean="0">
                          <a:solidFill>
                            <a:srgbClr val="000000"/>
                          </a:solidFill>
                          <a:effectLst/>
                          <a:latin typeface="Arial" pitchFamily="34" charset="0"/>
                          <a:cs typeface="Arial" pitchFamily="34" charset="0"/>
                        </a:rPr>
                        <a:t>2%</a:t>
                      </a:r>
                      <a:endParaRPr lang="ru-RU" sz="1600" b="0" i="0" u="none" strike="noStrike" dirty="0">
                        <a:solidFill>
                          <a:srgbClr val="000000"/>
                        </a:solidFill>
                        <a:effectLst/>
                        <a:latin typeface="Arial" pitchFamily="34" charset="0"/>
                        <a:cs typeface="Arial" pitchFamily="34" charset="0"/>
                      </a:endParaRP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ru-RU" sz="1600" b="0" i="0" u="none" strike="noStrike" dirty="0" smtClean="0">
                          <a:solidFill>
                            <a:srgbClr val="000000"/>
                          </a:solidFill>
                          <a:effectLst/>
                          <a:latin typeface="Arial" pitchFamily="34" charset="0"/>
                          <a:cs typeface="Arial" pitchFamily="34" charset="0"/>
                        </a:rPr>
                        <a:t>2%</a:t>
                      </a:r>
                      <a:endParaRPr lang="ru-RU" sz="1600" b="0" i="0" u="none" strike="noStrike" dirty="0">
                        <a:solidFill>
                          <a:srgbClr val="000000"/>
                        </a:solidFill>
                        <a:effectLst/>
                        <a:latin typeface="Arial" pitchFamily="34" charset="0"/>
                        <a:cs typeface="Arial" pitchFamily="34" charset="0"/>
                      </a:endParaRP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367940">
                <a:tc gridSpan="6">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kk-KZ" sz="1600" b="1" i="0" u="none" strike="noStrike" dirty="0" smtClean="0">
                          <a:solidFill>
                            <a:schemeClr val="bg1"/>
                          </a:solidFill>
                          <a:effectLst/>
                          <a:latin typeface="Arial" pitchFamily="34" charset="0"/>
                          <a:cs typeface="Arial" pitchFamily="34" charset="0"/>
                        </a:rPr>
                        <a:t>Жеке кәсіпкерлер жарналары </a:t>
                      </a:r>
                      <a:r>
                        <a:rPr lang="en-US" sz="1600" b="1" i="0" u="none" strike="noStrike" dirty="0" smtClean="0">
                          <a:solidFill>
                            <a:schemeClr val="bg1"/>
                          </a:solidFill>
                          <a:effectLst/>
                          <a:latin typeface="Arial" pitchFamily="34" charset="0"/>
                          <a:cs typeface="Arial" pitchFamily="34" charset="0"/>
                        </a:rPr>
                        <a:t>(</a:t>
                      </a:r>
                      <a:r>
                        <a:rPr lang="kk-KZ" sz="1600" b="1" i="0" u="none" strike="noStrike" dirty="0" smtClean="0">
                          <a:solidFill>
                            <a:schemeClr val="bg1"/>
                          </a:solidFill>
                          <a:effectLst/>
                          <a:latin typeface="Arial" pitchFamily="34" charset="0"/>
                          <a:cs typeface="Arial" pitchFamily="34" charset="0"/>
                        </a:rPr>
                        <a:t>2 ЕТЖКдан</a:t>
                      </a:r>
                      <a:r>
                        <a:rPr lang="ru-RU" sz="1600" b="1" i="0" u="none" strike="noStrike" baseline="0" dirty="0" smtClean="0">
                          <a:solidFill>
                            <a:schemeClr val="bg1"/>
                          </a:solidFill>
                          <a:effectLst/>
                          <a:latin typeface="Arial" pitchFamily="34" charset="0"/>
                          <a:cs typeface="Arial" pitchFamily="34" charset="0"/>
                        </a:rPr>
                        <a:t>) </a:t>
                      </a:r>
                      <a:endParaRPr lang="ru-RU" sz="1600" b="1" i="0" u="none" strike="noStrike" dirty="0" smtClean="0">
                        <a:solidFill>
                          <a:schemeClr val="bg1"/>
                        </a:solidFill>
                        <a:effectLst/>
                        <a:latin typeface="Arial" pitchFamily="34" charset="0"/>
                        <a:cs typeface="Arial" pitchFamily="34" charset="0"/>
                      </a:endParaRP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67940">
                <a:tc>
                  <a:txBody>
                    <a:bodyPr/>
                    <a:lstStyle/>
                    <a:p>
                      <a:pPr algn="ctr" fontAlgn="ctr"/>
                      <a:r>
                        <a:rPr lang="ru-RU" sz="1600" b="0" i="0" u="none" strike="noStrike" dirty="0">
                          <a:solidFill>
                            <a:srgbClr val="000000"/>
                          </a:solidFill>
                          <a:effectLst/>
                          <a:latin typeface="Arial" pitchFamily="34" charset="0"/>
                          <a:cs typeface="Arial" pitchFamily="34" charset="0"/>
                        </a:rPr>
                        <a:t>5%</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endParaRPr lang="ru-RU" sz="1600" b="0" i="0" u="none" strike="noStrike" dirty="0">
                        <a:solidFill>
                          <a:srgbClr val="000000"/>
                        </a:solidFill>
                        <a:effectLst/>
                        <a:latin typeface="Arial" pitchFamily="34" charset="0"/>
                        <a:cs typeface="Arial" pitchFamily="34" charset="0"/>
                      </a:endParaRP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endParaRPr lang="ru-RU" sz="1600" b="0" i="0" u="none" strike="noStrike" dirty="0">
                        <a:solidFill>
                          <a:srgbClr val="000000"/>
                        </a:solidFill>
                        <a:effectLst/>
                        <a:latin typeface="Arial" pitchFamily="34" charset="0"/>
                        <a:cs typeface="Arial" pitchFamily="34" charset="0"/>
                      </a:endParaRP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ru-RU" sz="1600" b="0" i="0" u="none" strike="noStrike" dirty="0">
                          <a:solidFill>
                            <a:srgbClr val="000000"/>
                          </a:solidFill>
                          <a:effectLst/>
                          <a:latin typeface="Arial" pitchFamily="34" charset="0"/>
                          <a:cs typeface="Arial" pitchFamily="34" charset="0"/>
                        </a:rPr>
                        <a:t>5%</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ru-RU" sz="1600" b="0" i="0" u="none" strike="noStrike" dirty="0">
                          <a:solidFill>
                            <a:srgbClr val="000000"/>
                          </a:solidFill>
                          <a:effectLst/>
                          <a:latin typeface="Arial" pitchFamily="34" charset="0"/>
                          <a:cs typeface="Arial" pitchFamily="34" charset="0"/>
                        </a:rPr>
                        <a:t>5%</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ru-RU" sz="1600" b="0" i="0" u="none" strike="noStrike" dirty="0">
                          <a:solidFill>
                            <a:srgbClr val="000000"/>
                          </a:solidFill>
                          <a:effectLst/>
                          <a:latin typeface="Arial" pitchFamily="34" charset="0"/>
                          <a:cs typeface="Arial" pitchFamily="34" charset="0"/>
                        </a:rPr>
                        <a:t>5%</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367940">
                <a:tc gridSpan="6">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b="1" i="0" u="none" strike="noStrike" baseline="0" dirty="0" err="1" smtClean="0">
                          <a:solidFill>
                            <a:schemeClr val="bg1"/>
                          </a:solidFill>
                          <a:effectLst/>
                          <a:latin typeface="Arial" pitchFamily="34" charset="0"/>
                          <a:cs typeface="Arial" pitchFamily="34" charset="0"/>
                        </a:rPr>
                        <a:t>Белсенді</a:t>
                      </a:r>
                      <a:r>
                        <a:rPr lang="ru-RU" sz="1600" b="1" i="0" u="none" strike="noStrike" baseline="0" dirty="0" smtClean="0">
                          <a:solidFill>
                            <a:schemeClr val="bg1"/>
                          </a:solidFill>
                          <a:effectLst/>
                          <a:latin typeface="Arial" pitchFamily="34" charset="0"/>
                          <a:cs typeface="Arial" pitchFamily="34" charset="0"/>
                        </a:rPr>
                        <a:t> </a:t>
                      </a:r>
                      <a:r>
                        <a:rPr lang="ru-RU" sz="1600" b="1" i="0" u="none" strike="noStrike" baseline="0" dirty="0" err="1" smtClean="0">
                          <a:solidFill>
                            <a:schemeClr val="bg1"/>
                          </a:solidFill>
                          <a:effectLst/>
                          <a:latin typeface="Arial" pitchFamily="34" charset="0"/>
                          <a:cs typeface="Arial" pitchFamily="34" charset="0"/>
                        </a:rPr>
                        <a:t>емес</a:t>
                      </a:r>
                      <a:r>
                        <a:rPr lang="ru-RU" sz="1600" b="1" i="0" u="none" strike="noStrike" baseline="0" dirty="0" smtClean="0">
                          <a:solidFill>
                            <a:schemeClr val="bg1"/>
                          </a:solidFill>
                          <a:effectLst/>
                          <a:latin typeface="Arial" pitchFamily="34" charset="0"/>
                          <a:cs typeface="Arial" pitchFamily="34" charset="0"/>
                        </a:rPr>
                        <a:t> </a:t>
                      </a:r>
                      <a:r>
                        <a:rPr lang="ru-RU" sz="1600" b="1" i="0" u="none" strike="noStrike" baseline="0" dirty="0" err="1" smtClean="0">
                          <a:solidFill>
                            <a:schemeClr val="bg1"/>
                          </a:solidFill>
                          <a:effectLst/>
                          <a:latin typeface="Arial" pitchFamily="34" charset="0"/>
                          <a:cs typeface="Arial" pitchFamily="34" charset="0"/>
                        </a:rPr>
                        <a:t>тұрғындар</a:t>
                      </a:r>
                      <a:r>
                        <a:rPr lang="ru-RU" sz="1600" b="1" i="0" u="none" strike="noStrike" baseline="0" dirty="0" smtClean="0">
                          <a:solidFill>
                            <a:schemeClr val="bg1"/>
                          </a:solidFill>
                          <a:effectLst/>
                          <a:latin typeface="Arial" pitchFamily="34" charset="0"/>
                          <a:cs typeface="Arial" pitchFamily="34" charset="0"/>
                        </a:rPr>
                        <a:t>  </a:t>
                      </a:r>
                      <a:r>
                        <a:rPr lang="ru-RU" sz="1600" b="1" i="0" u="none" strike="noStrike" dirty="0" smtClean="0">
                          <a:solidFill>
                            <a:schemeClr val="bg1"/>
                          </a:solidFill>
                          <a:effectLst/>
                          <a:latin typeface="Arial" pitchFamily="34" charset="0"/>
                          <a:cs typeface="Arial" pitchFamily="34" charset="0"/>
                        </a:rPr>
                        <a:t>(</a:t>
                      </a:r>
                      <a:r>
                        <a:rPr lang="kk-KZ" sz="1600" b="1" i="0" u="none" strike="noStrike" dirty="0" smtClean="0">
                          <a:solidFill>
                            <a:schemeClr val="bg1"/>
                          </a:solidFill>
                          <a:effectLst/>
                          <a:latin typeface="Arial" pitchFamily="34" charset="0"/>
                          <a:cs typeface="Arial" pitchFamily="34" charset="0"/>
                        </a:rPr>
                        <a:t>1 ЕТЖКдан</a:t>
                      </a:r>
                      <a:r>
                        <a:rPr lang="ru-RU" sz="1600" b="1" i="0" u="none" strike="noStrike" dirty="0" smtClean="0">
                          <a:solidFill>
                            <a:schemeClr val="bg1"/>
                          </a:solidFill>
                          <a:effectLst/>
                          <a:latin typeface="Arial" pitchFamily="34" charset="0"/>
                          <a:cs typeface="Arial" pitchFamily="34" charset="0"/>
                        </a:rPr>
                        <a:t>)</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67940">
                <a:tc>
                  <a:txBody>
                    <a:bodyPr/>
                    <a:lstStyle/>
                    <a:p>
                      <a:pPr algn="ctr" fontAlgn="ctr"/>
                      <a:r>
                        <a:rPr lang="ru-RU" sz="1600" b="0" i="0" u="none" strike="noStrike" dirty="0">
                          <a:solidFill>
                            <a:srgbClr val="000000"/>
                          </a:solidFill>
                          <a:effectLst/>
                          <a:latin typeface="Arial" pitchFamily="34" charset="0"/>
                          <a:cs typeface="Arial" pitchFamily="34" charset="0"/>
                        </a:rPr>
                        <a:t> </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endParaRPr lang="ru-RU" sz="1600" b="0" i="0" u="none" strike="noStrike" dirty="0">
                        <a:solidFill>
                          <a:srgbClr val="000000"/>
                        </a:solidFill>
                        <a:effectLst/>
                        <a:latin typeface="Arial" pitchFamily="34" charset="0"/>
                        <a:cs typeface="Arial" pitchFamily="34" charset="0"/>
                      </a:endParaRP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endParaRPr lang="ru-RU" sz="1600" b="0" i="0" u="none" strike="noStrike" dirty="0">
                        <a:solidFill>
                          <a:srgbClr val="000000"/>
                        </a:solidFill>
                        <a:effectLst/>
                        <a:latin typeface="Arial" pitchFamily="34" charset="0"/>
                        <a:cs typeface="Arial" pitchFamily="34" charset="0"/>
                      </a:endParaRP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ru-RU" sz="1600" b="0" i="0" u="none" strike="noStrike" dirty="0">
                          <a:solidFill>
                            <a:srgbClr val="000000"/>
                          </a:solidFill>
                          <a:effectLst/>
                          <a:latin typeface="Arial" pitchFamily="34" charset="0"/>
                          <a:cs typeface="Arial" pitchFamily="34" charset="0"/>
                        </a:rPr>
                        <a:t>5%</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ru-RU" sz="1600" b="0" i="0" u="none" strike="noStrike" dirty="0">
                          <a:solidFill>
                            <a:srgbClr val="000000"/>
                          </a:solidFill>
                          <a:effectLst/>
                          <a:latin typeface="Arial" pitchFamily="34" charset="0"/>
                          <a:cs typeface="Arial" pitchFamily="34" charset="0"/>
                        </a:rPr>
                        <a:t>5%</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ru-RU" sz="1600" b="0" i="0" u="none" strike="noStrike" dirty="0">
                          <a:solidFill>
                            <a:srgbClr val="000000"/>
                          </a:solidFill>
                          <a:effectLst/>
                          <a:latin typeface="Arial" pitchFamily="34" charset="0"/>
                          <a:cs typeface="Arial" pitchFamily="34" charset="0"/>
                        </a:rPr>
                        <a:t>5%</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bl>
          </a:graphicData>
        </a:graphic>
      </p:graphicFrame>
      <p:sp>
        <p:nvSpPr>
          <p:cNvPr id="45147" name="Прямоугольник 25"/>
          <p:cNvSpPr>
            <a:spLocks noChangeArrowheads="1"/>
          </p:cNvSpPr>
          <p:nvPr/>
        </p:nvSpPr>
        <p:spPr bwMode="auto">
          <a:xfrm>
            <a:off x="127000" y="4200525"/>
            <a:ext cx="1917700" cy="1754188"/>
          </a:xfrm>
          <a:prstGeom prst="rect">
            <a:avLst/>
          </a:prstGeom>
          <a:noFill/>
          <a:ln w="9525">
            <a:noFill/>
            <a:miter lim="800000"/>
            <a:headEnd/>
            <a:tailEnd/>
          </a:ln>
        </p:spPr>
        <p:txBody>
          <a:bodyPr>
            <a:spAutoFit/>
          </a:bodyPr>
          <a:lstStyle/>
          <a:p>
            <a:pPr algn="ctr"/>
            <a:r>
              <a:rPr lang="ru-RU" altLang="ru-RU" b="1">
                <a:latin typeface="Times New Roman" pitchFamily="18" charset="0"/>
                <a:cs typeface="Times New Roman" pitchFamily="18" charset="0"/>
              </a:rPr>
              <a:t>«Міндетті әлеуметтік медициналық сақтандыру туралы» ҚР Заңы</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Рисунок 4"/>
          <p:cNvPicPr>
            <a:picLocks noChangeAspect="1"/>
          </p:cNvPicPr>
          <p:nvPr/>
        </p:nvPicPr>
        <p:blipFill>
          <a:blip r:embed="rId2" cstate="print"/>
          <a:srcRect/>
          <a:stretch>
            <a:fillRect/>
          </a:stretch>
        </p:blipFill>
        <p:spPr bwMode="auto">
          <a:xfrm>
            <a:off x="-15875" y="0"/>
            <a:ext cx="12207875" cy="6858000"/>
          </a:xfrm>
          <a:prstGeom prst="rect">
            <a:avLst/>
          </a:prstGeom>
          <a:noFill/>
          <a:ln w="9525">
            <a:noFill/>
            <a:miter lim="800000"/>
            <a:headEnd/>
            <a:tailEnd/>
          </a:ln>
        </p:spPr>
      </p:pic>
      <p:pic>
        <p:nvPicPr>
          <p:cNvPr id="70658" name="Рисунок 5"/>
          <p:cNvPicPr>
            <a:picLocks noChangeAspect="1"/>
          </p:cNvPicPr>
          <p:nvPr/>
        </p:nvPicPr>
        <p:blipFill>
          <a:blip r:embed="rId3" cstate="print"/>
          <a:srcRect/>
          <a:stretch>
            <a:fillRect/>
          </a:stretch>
        </p:blipFill>
        <p:spPr bwMode="auto">
          <a:xfrm>
            <a:off x="3722688" y="0"/>
            <a:ext cx="4848225" cy="6858000"/>
          </a:xfrm>
          <a:prstGeom prst="rect">
            <a:avLst/>
          </a:prstGeom>
          <a:noFill/>
          <a:ln w="9525">
            <a:noFill/>
            <a:miter lim="800000"/>
            <a:headEnd/>
            <a:tailEnd/>
          </a:ln>
        </p:spPr>
      </p:pic>
      <p:sp>
        <p:nvSpPr>
          <p:cNvPr id="70659" name="TextBox 1"/>
          <p:cNvSpPr txBox="1">
            <a:spLocks noChangeArrowheads="1"/>
          </p:cNvSpPr>
          <p:nvPr/>
        </p:nvSpPr>
        <p:spPr bwMode="auto">
          <a:xfrm>
            <a:off x="360363" y="331788"/>
            <a:ext cx="2484437" cy="2586037"/>
          </a:xfrm>
          <a:prstGeom prst="rect">
            <a:avLst/>
          </a:prstGeom>
          <a:noFill/>
          <a:ln w="9525">
            <a:noFill/>
            <a:miter lim="800000"/>
            <a:headEnd/>
            <a:tailEnd/>
          </a:ln>
        </p:spPr>
        <p:txBody>
          <a:bodyPr>
            <a:spAutoFit/>
          </a:bodyPr>
          <a:lstStyle/>
          <a:p>
            <a:r>
              <a:rPr lang="ru-RU" altLang="ru-RU">
                <a:solidFill>
                  <a:schemeClr val="bg1"/>
                </a:solidFill>
                <a:latin typeface="Calibri" pitchFamily="34" charset="0"/>
              </a:rPr>
              <a:t>БЕЛГІЛЕНГЕН НЫСАНДАҒЫ ТҮБІРТЕК</a:t>
            </a:r>
          </a:p>
          <a:p>
            <a:endParaRPr lang="ru-RU" altLang="ru-RU">
              <a:latin typeface="Calibri" pitchFamily="34" charset="0"/>
            </a:endParaRPr>
          </a:p>
          <a:p>
            <a:r>
              <a:rPr lang="ru-RU" altLang="ru-RU">
                <a:solidFill>
                  <a:schemeClr val="bg1"/>
                </a:solidFill>
                <a:latin typeface="Calibri" pitchFamily="34" charset="0"/>
              </a:rPr>
              <a:t>ЕКІНШІ ДЕҢГЕЙЛІ БАНКТЕР БӨЛІМШЕЛЕРІНЕН НЕМЕСЕ КАЗПОЧТА БӨЛІМШЕЛЕРІНЕН АЛА АЛАСЫЗ</a:t>
            </a:r>
          </a:p>
        </p:txBody>
      </p:sp>
      <p:sp>
        <p:nvSpPr>
          <p:cNvPr id="3" name="Стрелка: вправо 2"/>
          <p:cNvSpPr/>
          <p:nvPr/>
        </p:nvSpPr>
        <p:spPr>
          <a:xfrm>
            <a:off x="2549525" y="433388"/>
            <a:ext cx="977900" cy="48577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0661" name="TextBox 3"/>
          <p:cNvSpPr txBox="1">
            <a:spLocks noChangeArrowheads="1"/>
          </p:cNvSpPr>
          <p:nvPr/>
        </p:nvSpPr>
        <p:spPr bwMode="auto">
          <a:xfrm>
            <a:off x="9794875" y="2817813"/>
            <a:ext cx="2549525" cy="646112"/>
          </a:xfrm>
          <a:prstGeom prst="rect">
            <a:avLst/>
          </a:prstGeom>
          <a:noFill/>
          <a:ln w="9525">
            <a:noFill/>
            <a:miter lim="800000"/>
            <a:headEnd/>
            <a:tailEnd/>
          </a:ln>
        </p:spPr>
        <p:txBody>
          <a:bodyPr>
            <a:spAutoFit/>
          </a:bodyPr>
          <a:lstStyle/>
          <a:p>
            <a:r>
              <a:rPr lang="ru-RU" altLang="ru-RU">
                <a:solidFill>
                  <a:schemeClr val="bg1"/>
                </a:solidFill>
                <a:latin typeface="Calibri" pitchFamily="34" charset="0"/>
              </a:rPr>
              <a:t>ТӨЛЕМ МАҚСАТЫНЫҢ КОДЫ</a:t>
            </a:r>
          </a:p>
        </p:txBody>
      </p:sp>
      <p:sp>
        <p:nvSpPr>
          <p:cNvPr id="5" name="Стрелка: влево 4"/>
          <p:cNvSpPr/>
          <p:nvPr/>
        </p:nvSpPr>
        <p:spPr>
          <a:xfrm>
            <a:off x="8621713" y="2759075"/>
            <a:ext cx="1071562" cy="485775"/>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Овал 5"/>
          <p:cNvSpPr/>
          <p:nvPr/>
        </p:nvSpPr>
        <p:spPr>
          <a:xfrm>
            <a:off x="4143375" y="2697163"/>
            <a:ext cx="4008438"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Абылай\Desktop\по разъяснению\001_kaz (3).jpg"/>
          <p:cNvPicPr>
            <a:picLocks noChangeAspect="1" noChangeArrowheads="1"/>
          </p:cNvPicPr>
          <p:nvPr/>
        </p:nvPicPr>
        <p:blipFill>
          <a:blip r:embed="rId2" cstate="print"/>
          <a:srcRect/>
          <a:stretch>
            <a:fillRect/>
          </a:stretch>
        </p:blipFill>
        <p:spPr bwMode="auto">
          <a:xfrm>
            <a:off x="842064" y="384313"/>
            <a:ext cx="9905447" cy="515509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былай\Desktop\по разъяснению\002_kaz (3).jpg"/>
          <p:cNvPicPr>
            <a:picLocks noChangeAspect="1" noChangeArrowheads="1"/>
          </p:cNvPicPr>
          <p:nvPr/>
        </p:nvPicPr>
        <p:blipFill>
          <a:blip r:embed="rId2" cstate="print"/>
          <a:srcRect/>
          <a:stretch>
            <a:fillRect/>
          </a:stretch>
        </p:blipFill>
        <p:spPr bwMode="auto">
          <a:xfrm>
            <a:off x="1292640" y="241338"/>
            <a:ext cx="9481377" cy="595405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Абылай\Desktop\по разъяснению\003_kaz (3).jpg"/>
          <p:cNvPicPr>
            <a:picLocks noChangeAspect="1" noChangeArrowheads="1"/>
          </p:cNvPicPr>
          <p:nvPr/>
        </p:nvPicPr>
        <p:blipFill>
          <a:blip r:embed="rId2" cstate="print"/>
          <a:srcRect/>
          <a:stretch>
            <a:fillRect/>
          </a:stretch>
        </p:blipFill>
        <p:spPr bwMode="auto">
          <a:xfrm>
            <a:off x="1138751" y="212035"/>
            <a:ext cx="10125151" cy="617186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Абылай\Desktop\по разъяснению\004_kaz (3).jpg"/>
          <p:cNvPicPr>
            <a:picLocks noChangeAspect="1" noChangeArrowheads="1"/>
          </p:cNvPicPr>
          <p:nvPr/>
        </p:nvPicPr>
        <p:blipFill>
          <a:blip r:embed="rId2" cstate="print"/>
          <a:srcRect/>
          <a:stretch>
            <a:fillRect/>
          </a:stretch>
        </p:blipFill>
        <p:spPr bwMode="auto">
          <a:xfrm>
            <a:off x="795130" y="52595"/>
            <a:ext cx="10363200" cy="630844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sz="3200" b="1" i="1" dirty="0" smtClean="0"/>
              <a:t>ҚР аумағында тұрақты тұратын шетелдіктер мен азаматтығы жоқ адамдарға ТМККК шеңберіндегі медициналық көмек</a:t>
            </a:r>
            <a:endParaRPr lang="ru-RU" sz="3200" b="1" i="1" dirty="0"/>
          </a:p>
        </p:txBody>
      </p:sp>
      <p:sp>
        <p:nvSpPr>
          <p:cNvPr id="3" name="Содержимое 2"/>
          <p:cNvSpPr>
            <a:spLocks noGrp="1"/>
          </p:cNvSpPr>
          <p:nvPr>
            <p:ph idx="1"/>
          </p:nvPr>
        </p:nvSpPr>
        <p:spPr/>
        <p:txBody>
          <a:bodyPr/>
          <a:lstStyle/>
          <a:p>
            <a:r>
              <a:rPr lang="kk-KZ" sz="2400" i="1" dirty="0" smtClean="0">
                <a:solidFill>
                  <a:srgbClr val="680B04"/>
                </a:solidFill>
              </a:rPr>
              <a:t>ҚР Денсаулық сақтау министрінің 28.04.2015 жылғы №281 бұйрығына сәйкес «Алғашқы медициналық-санитарлық көмек көрсету қағидаларын және Азаматтарды МСАК ұйымдарына бекіту қағидаларын бекіту туралы» Ережесінің 17-тармағына сәйкес осы Қағидалар оралмандарға, Қазақстан Республикасының аумағында тұрақты тұратын шетелдіктер мен азаматтығы жоқ адамдардың ТМККК шеңберінде медициналық көмек алуға құқығы бар азаматтарға ешқандай қиындықсыз қолданылады. Яғни, оралмандарға, Қазақстан Республикасының аумағында тұрақты тұратын шетелдіктер мен азаматтығы жоқ адамдарға тегін медициналық көмек көрсетіледі.</a:t>
            </a:r>
            <a:endParaRPr lang="ru-RU" sz="2400" i="1" dirty="0">
              <a:solidFill>
                <a:srgbClr val="680B04"/>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былайхан\Desktop\JZFR1197.jpg"/>
          <p:cNvPicPr>
            <a:picLocks noChangeAspect="1" noChangeArrowheads="1"/>
          </p:cNvPicPr>
          <p:nvPr/>
        </p:nvPicPr>
        <p:blipFill>
          <a:blip r:embed="rId2" cstate="print"/>
          <a:srcRect/>
          <a:stretch>
            <a:fillRect/>
          </a:stretch>
        </p:blipFill>
        <p:spPr bwMode="auto">
          <a:xfrm>
            <a:off x="267873" y="409818"/>
            <a:ext cx="3071676" cy="5460756"/>
          </a:xfrm>
          <a:prstGeom prst="rect">
            <a:avLst/>
          </a:prstGeom>
          <a:noFill/>
        </p:spPr>
      </p:pic>
      <p:pic>
        <p:nvPicPr>
          <p:cNvPr id="1027" name="Picture 3" descr="C:\Users\Абылайхан\Desktop\EWZU5011.jpg"/>
          <p:cNvPicPr>
            <a:picLocks noChangeAspect="1" noChangeArrowheads="1"/>
          </p:cNvPicPr>
          <p:nvPr/>
        </p:nvPicPr>
        <p:blipFill>
          <a:blip r:embed="rId3" cstate="print"/>
          <a:srcRect/>
          <a:stretch>
            <a:fillRect/>
          </a:stretch>
        </p:blipFill>
        <p:spPr bwMode="auto">
          <a:xfrm>
            <a:off x="3396423" y="384311"/>
            <a:ext cx="3101398" cy="5513595"/>
          </a:xfrm>
          <a:prstGeom prst="rect">
            <a:avLst/>
          </a:prstGeom>
          <a:noFill/>
        </p:spPr>
      </p:pic>
      <p:sp>
        <p:nvSpPr>
          <p:cNvPr id="6" name="Прямоугольник 5"/>
          <p:cNvSpPr/>
          <p:nvPr/>
        </p:nvSpPr>
        <p:spPr>
          <a:xfrm>
            <a:off x="6464974" y="397565"/>
            <a:ext cx="5727026" cy="892552"/>
          </a:xfrm>
          <a:prstGeom prst="rect">
            <a:avLst/>
          </a:prstGeom>
        </p:spPr>
        <p:txBody>
          <a:bodyPr wrap="square">
            <a:spAutoFit/>
          </a:bodyPr>
          <a:lstStyle/>
          <a:p>
            <a:pPr algn="ctr"/>
            <a:r>
              <a:rPr lang="kk-KZ" sz="2000" b="1" i="1" dirty="0" smtClean="0">
                <a:cs typeface="Aharoni" pitchFamily="2" charset="-79"/>
              </a:rPr>
              <a:t>Мобильді қосымша: </a:t>
            </a:r>
          </a:p>
          <a:p>
            <a:pPr algn="ctr"/>
            <a:r>
              <a:rPr lang="kk-KZ" sz="3200" b="1" i="1" dirty="0" smtClean="0">
                <a:cs typeface="Aharoni" pitchFamily="2" charset="-79"/>
              </a:rPr>
              <a:t>МСҚ: Халықтық бақылау </a:t>
            </a:r>
            <a:endParaRPr lang="ru-RU" sz="3200" b="1" i="1" dirty="0">
              <a:cs typeface="Aharoni" pitchFamily="2" charset="-79"/>
            </a:endParaRPr>
          </a:p>
        </p:txBody>
      </p:sp>
      <p:sp>
        <p:nvSpPr>
          <p:cNvPr id="1028" name="Rectangle 4"/>
          <p:cNvSpPr>
            <a:spLocks noChangeArrowheads="1"/>
          </p:cNvSpPr>
          <p:nvPr/>
        </p:nvSpPr>
        <p:spPr bwMode="auto">
          <a:xfrm>
            <a:off x="6877878" y="1363557"/>
            <a:ext cx="5155096"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kk-KZ" sz="2000" i="1" u="none" strike="noStrike" cap="none" normalizeH="0" baseline="0" dirty="0" smtClean="0">
                <a:ln>
                  <a:noFill/>
                </a:ln>
                <a:solidFill>
                  <a:schemeClr val="tx1"/>
                </a:solidFill>
                <a:effectLst/>
                <a:latin typeface="Times New Roman" pitchFamily="18" charset="0"/>
                <a:cs typeface="Times New Roman" pitchFamily="18" charset="0"/>
              </a:rPr>
              <a:t>Медициналық қызметтерді пайдаланушылар осы қосымшаның көмегімен  Медициналық сақтандыру қорына (МСҚ) дерекқорына енген барлық емдеу ұйымдары туралы пікір білдіріп, шағым жаза алады. Болашақта осы тілек-шағымдар негізінде клиникалардың рейтингі жасалуы тиіс. Бұл азаматтардың ең үздік деген клиникалар мен емханаларды таңдауына мүмкіндік бермек</a:t>
            </a:r>
            <a:r>
              <a:rPr kumimoji="0" lang="kk-KZ" sz="1400" i="1" u="none" strike="noStrike" cap="none" normalizeH="0" baseline="0" dirty="0" smtClean="0">
                <a:ln>
                  <a:noFill/>
                </a:ln>
                <a:solidFill>
                  <a:schemeClr val="tx1"/>
                </a:solidFill>
                <a:effectLst/>
                <a:latin typeface="Times New Roman" pitchFamily="18" charset="0"/>
                <a:cs typeface="Times New Roman" pitchFamily="18" charset="0"/>
              </a:rPr>
              <a:t>.</a:t>
            </a:r>
          </a:p>
          <a:p>
            <a:pPr lvl="0" indent="450850" algn="just"/>
            <a:r>
              <a:rPr lang="kk-KZ" sz="2000" i="1" dirty="0" smtClean="0">
                <a:latin typeface="Times New Roman" pitchFamily="18" charset="0"/>
                <a:cs typeface="Times New Roman" pitchFamily="18" charset="0"/>
              </a:rPr>
              <a:t>Денсаулық сақтау нысандарының рейтинг пайдаланушылар қойған баға негізінде, автоматты түрде жасалады. Содан соң МСҚ-ның fms.kz сайтында жарияланып отырады</a:t>
            </a:r>
            <a:r>
              <a:rPr lang="kk-KZ" sz="2000" i="1" dirty="0" smtClean="0"/>
              <a:t>. </a:t>
            </a:r>
            <a:endParaRPr kumimoji="0" lang="kk-KZ" sz="200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643270" y="304800"/>
            <a:ext cx="9144000" cy="6494085"/>
          </a:xfrm>
          <a:prstGeom prst="rect">
            <a:avLst/>
          </a:prstGeom>
          <a:ln>
            <a:solidFill>
              <a:schemeClr val="accent1"/>
            </a:solidFill>
          </a:ln>
        </p:spPr>
        <p:txBody>
          <a:bodyPr wrap="square">
            <a:spAutoFit/>
          </a:bodyPr>
          <a:lstStyle/>
          <a:p>
            <a:r>
              <a:rPr lang="kk-KZ" sz="4800" i="1" dirty="0" smtClean="0">
                <a:latin typeface="Times New Roman" pitchFamily="18" charset="0"/>
                <a:cs typeface="Times New Roman" pitchFamily="18" charset="0"/>
              </a:rPr>
              <a:t>“Әлеуметтік медициналық сақтандыру қоры” КЕАҚ</a:t>
            </a:r>
          </a:p>
          <a:p>
            <a:r>
              <a:rPr lang="kk-KZ" sz="4800" i="1" dirty="0" smtClean="0">
                <a:latin typeface="Times New Roman" pitchFamily="18" charset="0"/>
                <a:cs typeface="Times New Roman" pitchFamily="18" charset="0"/>
              </a:rPr>
              <a:t>НАО “Фонд социального медицинского страхования”</a:t>
            </a:r>
          </a:p>
          <a:p>
            <a:r>
              <a:rPr lang="kk-KZ" sz="4800" b="1" i="1" dirty="0" smtClean="0">
                <a:latin typeface="Times New Roman" pitchFamily="18" charset="0"/>
                <a:cs typeface="Times New Roman" pitchFamily="18" charset="0"/>
              </a:rPr>
              <a:t>сайт: </a:t>
            </a:r>
            <a:r>
              <a:rPr lang="en-US" sz="4800" b="1" i="1" dirty="0" smtClean="0">
                <a:solidFill>
                  <a:srgbClr val="00CC00"/>
                </a:solidFill>
                <a:latin typeface="Times New Roman" pitchFamily="18" charset="0"/>
                <a:cs typeface="Times New Roman" pitchFamily="18" charset="0"/>
                <a:hlinkClick r:id="rId2"/>
              </a:rPr>
              <a:t>www.</a:t>
            </a:r>
            <a:r>
              <a:rPr lang="kk-KZ" sz="4800" b="1" i="1" dirty="0" smtClean="0">
                <a:solidFill>
                  <a:srgbClr val="00CC00"/>
                </a:solidFill>
                <a:latin typeface="Times New Roman" pitchFamily="18" charset="0"/>
                <a:cs typeface="Times New Roman" pitchFamily="18" charset="0"/>
                <a:hlinkClick r:id="rId2"/>
              </a:rPr>
              <a:t>fms.kz</a:t>
            </a:r>
            <a:endParaRPr lang="en-US" sz="4800" b="1" i="1" dirty="0" smtClean="0">
              <a:solidFill>
                <a:srgbClr val="00CC00"/>
              </a:solidFill>
              <a:latin typeface="Times New Roman" pitchFamily="18" charset="0"/>
              <a:cs typeface="Times New Roman" pitchFamily="18" charset="0"/>
            </a:endParaRPr>
          </a:p>
          <a:p>
            <a:r>
              <a:rPr lang="en-US" sz="4800" b="1" i="1" dirty="0" smtClean="0">
                <a:latin typeface="Times New Roman" pitchFamily="18" charset="0"/>
                <a:cs typeface="Times New Roman" pitchFamily="18" charset="0"/>
              </a:rPr>
              <a:t>Call center</a:t>
            </a:r>
            <a:r>
              <a:rPr lang="ru-RU" sz="4800" b="1" i="1" dirty="0" smtClean="0">
                <a:latin typeface="Times New Roman" pitchFamily="18" charset="0"/>
                <a:cs typeface="Times New Roman" pitchFamily="18" charset="0"/>
              </a:rPr>
              <a:t>: </a:t>
            </a:r>
            <a:r>
              <a:rPr lang="ru-RU" sz="4800" b="1" i="1" dirty="0" smtClean="0">
                <a:solidFill>
                  <a:srgbClr val="00CC00"/>
                </a:solidFill>
                <a:latin typeface="Times New Roman" pitchFamily="18" charset="0"/>
                <a:cs typeface="Times New Roman" pitchFamily="18" charset="0"/>
              </a:rPr>
              <a:t>1414</a:t>
            </a:r>
          </a:p>
          <a:p>
            <a:r>
              <a:rPr lang="en-US" sz="4800" b="1" i="1" dirty="0" smtClean="0">
                <a:latin typeface="Times New Roman" pitchFamily="18" charset="0"/>
                <a:cs typeface="Times New Roman" pitchFamily="18" charset="0"/>
              </a:rPr>
              <a:t>Call center</a:t>
            </a:r>
            <a:r>
              <a:rPr lang="ru-RU" sz="4800" b="1" i="1" dirty="0" smtClean="0">
                <a:latin typeface="Times New Roman" pitchFamily="18" charset="0"/>
                <a:cs typeface="Times New Roman" pitchFamily="18" charset="0"/>
              </a:rPr>
              <a:t> КЗО: </a:t>
            </a:r>
            <a:r>
              <a:rPr lang="ru-RU" sz="4800" b="1" i="1" dirty="0" smtClean="0">
                <a:solidFill>
                  <a:srgbClr val="00CC00"/>
                </a:solidFill>
                <a:latin typeface="Times New Roman" pitchFamily="18" charset="0"/>
                <a:cs typeface="Times New Roman" pitchFamily="18" charset="0"/>
              </a:rPr>
              <a:t>400001</a:t>
            </a:r>
          </a:p>
          <a:p>
            <a:endParaRPr lang="ru-RU" sz="4000" b="1" i="1" dirty="0" smtClean="0">
              <a:solidFill>
                <a:srgbClr val="00CC00"/>
              </a:solidFill>
              <a:latin typeface="Times New Roman" pitchFamily="18" charset="0"/>
              <a:cs typeface="Times New Roman" pitchFamily="18" charset="0"/>
            </a:endParaRPr>
          </a:p>
          <a:p>
            <a:endParaRPr lang="ru-RU" sz="4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Прямая соединительная линия 11"/>
          <p:cNvCxnSpPr/>
          <p:nvPr/>
        </p:nvCxnSpPr>
        <p:spPr>
          <a:xfrm>
            <a:off x="2628900" y="558800"/>
            <a:ext cx="3175" cy="5884863"/>
          </a:xfrm>
          <a:prstGeom prst="line">
            <a:avLst/>
          </a:prstGeom>
          <a:ln w="25400">
            <a:solidFill>
              <a:schemeClr val="accent1"/>
            </a:solidFill>
          </a:ln>
        </p:spPr>
        <p:style>
          <a:lnRef idx="3">
            <a:schemeClr val="accent6"/>
          </a:lnRef>
          <a:fillRef idx="0">
            <a:schemeClr val="accent6"/>
          </a:fillRef>
          <a:effectRef idx="2">
            <a:schemeClr val="accent6"/>
          </a:effectRef>
          <a:fontRef idx="minor">
            <a:schemeClr val="tx1"/>
          </a:fontRef>
        </p:style>
      </p:cxnSp>
      <p:cxnSp>
        <p:nvCxnSpPr>
          <p:cNvPr id="13" name="Прямая соединительная линия 12"/>
          <p:cNvCxnSpPr/>
          <p:nvPr/>
        </p:nvCxnSpPr>
        <p:spPr>
          <a:xfrm flipH="1">
            <a:off x="790575" y="730250"/>
            <a:ext cx="10509250" cy="0"/>
          </a:xfrm>
          <a:prstGeom prst="line">
            <a:avLst/>
          </a:prstGeom>
          <a:ln w="25400">
            <a:solidFill>
              <a:schemeClr val="accent1"/>
            </a:solidFill>
          </a:ln>
        </p:spPr>
        <p:style>
          <a:lnRef idx="3">
            <a:schemeClr val="accent6"/>
          </a:lnRef>
          <a:fillRef idx="0">
            <a:schemeClr val="accent6"/>
          </a:fillRef>
          <a:effectRef idx="2">
            <a:schemeClr val="accent6"/>
          </a:effectRef>
          <a:fontRef idx="minor">
            <a:schemeClr val="tx1"/>
          </a:fontRef>
        </p:style>
      </p:cxnSp>
      <p:sp>
        <p:nvSpPr>
          <p:cNvPr id="47107" name="Прямоугольник 26"/>
          <p:cNvSpPr>
            <a:spLocks noChangeArrowheads="1"/>
          </p:cNvSpPr>
          <p:nvPr/>
        </p:nvSpPr>
        <p:spPr bwMode="auto">
          <a:xfrm>
            <a:off x="233363" y="147638"/>
            <a:ext cx="11958637" cy="461962"/>
          </a:xfrm>
          <a:prstGeom prst="rect">
            <a:avLst/>
          </a:prstGeom>
          <a:noFill/>
          <a:ln w="9525">
            <a:noFill/>
            <a:miter lim="800000"/>
            <a:headEnd/>
            <a:tailEnd/>
          </a:ln>
        </p:spPr>
        <p:txBody>
          <a:bodyPr>
            <a:spAutoFit/>
          </a:bodyPr>
          <a:lstStyle/>
          <a:p>
            <a:pPr algn="ctr"/>
            <a:r>
              <a:rPr lang="ru-RU" sz="2400" b="1">
                <a:solidFill>
                  <a:srgbClr val="2A4F1D"/>
                </a:solidFill>
                <a:latin typeface="Arial Narrow" pitchFamily="34" charset="0"/>
                <a:cs typeface="Times New Roman" pitchFamily="18" charset="0"/>
              </a:rPr>
              <a:t>Мемлекет келесі азаматтар үшін жарналар төлейді:</a:t>
            </a:r>
          </a:p>
        </p:txBody>
      </p:sp>
      <p:pic>
        <p:nvPicPr>
          <p:cNvPr id="47108" name="Picture 2" descr="Картинки по запросу ЧЕЛОВЕЧЕК фонд"/>
          <p:cNvPicPr>
            <a:picLocks noChangeAspect="1" noChangeArrowheads="1"/>
          </p:cNvPicPr>
          <p:nvPr/>
        </p:nvPicPr>
        <p:blipFill>
          <a:blip r:embed="rId3" cstate="print"/>
          <a:srcRect/>
          <a:stretch>
            <a:fillRect/>
          </a:stretch>
        </p:blipFill>
        <p:spPr bwMode="auto">
          <a:xfrm>
            <a:off x="233363" y="1606550"/>
            <a:ext cx="2378075" cy="3111500"/>
          </a:xfrm>
          <a:prstGeom prst="rect">
            <a:avLst/>
          </a:prstGeom>
          <a:noFill/>
          <a:ln w="9525">
            <a:noFill/>
            <a:miter lim="800000"/>
            <a:headEnd/>
            <a:tailEnd/>
          </a:ln>
        </p:spPr>
      </p:pic>
      <p:sp>
        <p:nvSpPr>
          <p:cNvPr id="20" name="Прямоугольник 19"/>
          <p:cNvSpPr/>
          <p:nvPr/>
        </p:nvSpPr>
        <p:spPr>
          <a:xfrm>
            <a:off x="2846388" y="830263"/>
            <a:ext cx="8453437" cy="5656262"/>
          </a:xfrm>
          <a:prstGeom prst="rect">
            <a:avLst/>
          </a:prstGeom>
          <a:noFill/>
          <a:ln w="12700">
            <a:solidFill>
              <a:schemeClr val="accent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78532" tIns="33243" rIns="33243" bIns="33244" anchor="ctr"/>
          <a:lstStyle/>
          <a:p>
            <a:pPr>
              <a:defRPr/>
            </a:pPr>
            <a:endParaRPr lang="ru-RU" sz="1500" b="1" u="sng" dirty="0">
              <a:solidFill>
                <a:srgbClr val="000000"/>
              </a:solidFill>
              <a:latin typeface="Arial" charset="0"/>
              <a:cs typeface="Arial" charset="0"/>
            </a:endParaRPr>
          </a:p>
          <a:p>
            <a:pPr>
              <a:defRPr/>
            </a:pPr>
            <a:r>
              <a:rPr lang="kk-KZ" sz="1500" b="1" u="sng" dirty="0">
                <a:solidFill>
                  <a:srgbClr val="000000"/>
                </a:solidFill>
                <a:latin typeface="Arial" charset="0"/>
                <a:cs typeface="Arial" charset="0"/>
              </a:rPr>
              <a:t>БАЛАЛАР</a:t>
            </a:r>
            <a:endParaRPr lang="ru-RU" sz="1500" b="1" u="sng" dirty="0">
              <a:solidFill>
                <a:srgbClr val="000000"/>
              </a:solidFill>
              <a:latin typeface="Arial" charset="0"/>
              <a:cs typeface="Arial" charset="0"/>
            </a:endParaRPr>
          </a:p>
          <a:p>
            <a:pPr>
              <a:defRPr/>
            </a:pPr>
            <a:endParaRPr lang="ru-RU" sz="1500" b="1" u="sng" dirty="0">
              <a:solidFill>
                <a:srgbClr val="000000"/>
              </a:solidFill>
              <a:latin typeface="Arial" charset="0"/>
              <a:cs typeface="Arial" charset="0"/>
            </a:endParaRPr>
          </a:p>
          <a:p>
            <a:pPr>
              <a:defRPr/>
            </a:pPr>
            <a:r>
              <a:rPr lang="ru-RU" sz="1500" b="1" u="sng" dirty="0" err="1">
                <a:solidFill>
                  <a:srgbClr val="000000"/>
                </a:solidFill>
                <a:latin typeface="Arial" charset="0"/>
                <a:cs typeface="Arial" charset="0"/>
              </a:rPr>
              <a:t>МҮГЕДЕКТЕР</a:t>
            </a:r>
            <a:r>
              <a:rPr lang="ru-RU" sz="1500" b="1" u="sng" dirty="0">
                <a:solidFill>
                  <a:srgbClr val="000000"/>
                </a:solidFill>
                <a:latin typeface="Arial" charset="0"/>
                <a:cs typeface="Arial" charset="0"/>
              </a:rPr>
              <a:t> (</a:t>
            </a:r>
            <a:r>
              <a:rPr lang="ru-RU" sz="1500" b="1" u="sng" dirty="0" err="1">
                <a:solidFill>
                  <a:srgbClr val="000000"/>
                </a:solidFill>
                <a:latin typeface="Arial" charset="0"/>
                <a:cs typeface="Arial" charset="0"/>
              </a:rPr>
              <a:t>БАРЛЫҚ</a:t>
            </a:r>
            <a:r>
              <a:rPr lang="ru-RU" sz="1500" b="1" u="sng" dirty="0">
                <a:solidFill>
                  <a:srgbClr val="000000"/>
                </a:solidFill>
                <a:latin typeface="Arial" charset="0"/>
                <a:cs typeface="Arial" charset="0"/>
              </a:rPr>
              <a:t> </a:t>
            </a:r>
            <a:r>
              <a:rPr lang="ru-RU" sz="1500" b="1" u="sng" dirty="0" err="1">
                <a:solidFill>
                  <a:srgbClr val="000000"/>
                </a:solidFill>
                <a:latin typeface="Arial" charset="0"/>
                <a:cs typeface="Arial" charset="0"/>
              </a:rPr>
              <a:t>ТОПТАР</a:t>
            </a:r>
            <a:r>
              <a:rPr lang="ru-RU" sz="1500" b="1" u="sng" dirty="0">
                <a:solidFill>
                  <a:srgbClr val="000000"/>
                </a:solidFill>
                <a:latin typeface="Arial" charset="0"/>
                <a:cs typeface="Arial" charset="0"/>
              </a:rPr>
              <a:t>) </a:t>
            </a:r>
          </a:p>
          <a:p>
            <a:pPr>
              <a:defRPr/>
            </a:pPr>
            <a:endParaRPr lang="ru-RU" sz="1500" b="1" u="sng" dirty="0">
              <a:solidFill>
                <a:srgbClr val="000000"/>
              </a:solidFill>
              <a:latin typeface="Arial" charset="0"/>
              <a:cs typeface="Arial" charset="0"/>
            </a:endParaRPr>
          </a:p>
          <a:p>
            <a:pPr>
              <a:defRPr/>
            </a:pPr>
            <a:r>
              <a:rPr lang="ru-RU" sz="1500" b="1" u="sng" dirty="0" err="1">
                <a:solidFill>
                  <a:srgbClr val="000000"/>
                </a:solidFill>
                <a:latin typeface="Arial" charset="0"/>
                <a:cs typeface="Arial" charset="0"/>
              </a:rPr>
              <a:t>ЖҰМЫССЫЗ</a:t>
            </a:r>
            <a:r>
              <a:rPr lang="ru-RU" sz="1500" b="1" u="sng" dirty="0">
                <a:solidFill>
                  <a:srgbClr val="000000"/>
                </a:solidFill>
                <a:latin typeface="Arial" charset="0"/>
                <a:cs typeface="Arial" charset="0"/>
              </a:rPr>
              <a:t> </a:t>
            </a:r>
            <a:r>
              <a:rPr lang="ru-RU" sz="1500" b="1" u="sng" dirty="0" err="1">
                <a:solidFill>
                  <a:srgbClr val="000000"/>
                </a:solidFill>
                <a:latin typeface="Arial" charset="0"/>
                <a:cs typeface="Arial" charset="0"/>
              </a:rPr>
              <a:t>РЕТІНДЕ</a:t>
            </a:r>
            <a:r>
              <a:rPr lang="ru-RU" sz="1500" b="1" u="sng" dirty="0">
                <a:solidFill>
                  <a:srgbClr val="000000"/>
                </a:solidFill>
                <a:latin typeface="Arial" charset="0"/>
                <a:cs typeface="Arial" charset="0"/>
              </a:rPr>
              <a:t> </a:t>
            </a:r>
            <a:r>
              <a:rPr lang="ru-RU" sz="1500" b="1" u="sng" dirty="0" err="1">
                <a:solidFill>
                  <a:srgbClr val="000000"/>
                </a:solidFill>
                <a:latin typeface="Arial" charset="0"/>
                <a:cs typeface="Arial" charset="0"/>
              </a:rPr>
              <a:t>ТІРКЕЛГЕН</a:t>
            </a:r>
            <a:r>
              <a:rPr lang="ru-RU" sz="1500" b="1" u="sng" dirty="0">
                <a:solidFill>
                  <a:srgbClr val="000000"/>
                </a:solidFill>
                <a:latin typeface="Arial" charset="0"/>
                <a:cs typeface="Arial" charset="0"/>
              </a:rPr>
              <a:t> </a:t>
            </a:r>
            <a:r>
              <a:rPr lang="ru-RU" sz="1500" b="1" u="sng" dirty="0" err="1">
                <a:solidFill>
                  <a:srgbClr val="000000"/>
                </a:solidFill>
                <a:latin typeface="Arial" charset="0"/>
                <a:cs typeface="Arial" charset="0"/>
              </a:rPr>
              <a:t>АДАМДАР</a:t>
            </a:r>
            <a:r>
              <a:rPr lang="ru-RU" sz="1500" b="1" u="sng" dirty="0">
                <a:solidFill>
                  <a:srgbClr val="000000"/>
                </a:solidFill>
                <a:latin typeface="Arial" charset="0"/>
                <a:cs typeface="Arial" charset="0"/>
              </a:rPr>
              <a:t>; </a:t>
            </a:r>
          </a:p>
          <a:p>
            <a:pPr>
              <a:defRPr/>
            </a:pPr>
            <a:endParaRPr lang="ru-RU" sz="1500" b="1" u="sng" dirty="0">
              <a:solidFill>
                <a:srgbClr val="000000"/>
              </a:solidFill>
              <a:latin typeface="Arial" charset="0"/>
              <a:cs typeface="Arial" charset="0"/>
            </a:endParaRPr>
          </a:p>
          <a:p>
            <a:pPr>
              <a:defRPr/>
            </a:pPr>
            <a:r>
              <a:rPr lang="ru-RU" sz="1500" b="1" u="sng" dirty="0" err="1">
                <a:solidFill>
                  <a:srgbClr val="000000"/>
                </a:solidFill>
                <a:latin typeface="Arial" charset="0"/>
                <a:cs typeface="Arial" charset="0"/>
              </a:rPr>
              <a:t>ЖҰМЫС</a:t>
            </a:r>
            <a:r>
              <a:rPr lang="ru-RU" sz="1500" b="1" u="sng" dirty="0">
                <a:solidFill>
                  <a:srgbClr val="000000"/>
                </a:solidFill>
                <a:latin typeface="Arial" charset="0"/>
                <a:cs typeface="Arial" charset="0"/>
              </a:rPr>
              <a:t> </a:t>
            </a:r>
            <a:r>
              <a:rPr lang="ru-RU" sz="1500" b="1" u="sng" dirty="0" err="1">
                <a:solidFill>
                  <a:srgbClr val="000000"/>
                </a:solidFill>
                <a:latin typeface="Arial" charset="0"/>
                <a:cs typeface="Arial" charset="0"/>
              </a:rPr>
              <a:t>ІСТЕМЕЙТІН</a:t>
            </a:r>
            <a:r>
              <a:rPr lang="ru-RU" sz="1500" b="1" u="sng" dirty="0">
                <a:solidFill>
                  <a:srgbClr val="000000"/>
                </a:solidFill>
                <a:latin typeface="Arial" charset="0"/>
                <a:cs typeface="Arial" charset="0"/>
              </a:rPr>
              <a:t> </a:t>
            </a:r>
            <a:r>
              <a:rPr lang="ru-RU" sz="1500" b="1" u="sng" dirty="0" err="1">
                <a:solidFill>
                  <a:srgbClr val="000000"/>
                </a:solidFill>
                <a:latin typeface="Arial" charset="0"/>
                <a:cs typeface="Arial" charset="0"/>
              </a:rPr>
              <a:t>ЖҮКТІ</a:t>
            </a:r>
            <a:r>
              <a:rPr lang="ru-RU" sz="1500" b="1" u="sng" dirty="0">
                <a:solidFill>
                  <a:srgbClr val="000000"/>
                </a:solidFill>
                <a:latin typeface="Arial" charset="0"/>
                <a:cs typeface="Arial" charset="0"/>
              </a:rPr>
              <a:t> </a:t>
            </a:r>
            <a:r>
              <a:rPr lang="ru-RU" sz="1500" b="1" u="sng" dirty="0" err="1">
                <a:solidFill>
                  <a:srgbClr val="000000"/>
                </a:solidFill>
                <a:latin typeface="Arial" charset="0"/>
                <a:cs typeface="Arial" charset="0"/>
              </a:rPr>
              <a:t>ӘЙЕЛДЕР</a:t>
            </a:r>
            <a:r>
              <a:rPr lang="ru-RU" sz="1500" b="1" u="sng" dirty="0">
                <a:solidFill>
                  <a:srgbClr val="000000"/>
                </a:solidFill>
                <a:latin typeface="Arial" charset="0"/>
                <a:cs typeface="Arial" charset="0"/>
              </a:rPr>
              <a:t>;</a:t>
            </a:r>
          </a:p>
          <a:p>
            <a:pPr>
              <a:defRPr/>
            </a:pPr>
            <a:endParaRPr lang="ru-RU" sz="1600" dirty="0">
              <a:solidFill>
                <a:srgbClr val="000000"/>
              </a:solidFill>
              <a:latin typeface="Arial" charset="0"/>
              <a:cs typeface="Arial" charset="0"/>
            </a:endParaRPr>
          </a:p>
          <a:p>
            <a:pPr>
              <a:defRPr/>
            </a:pPr>
            <a:r>
              <a:rPr lang="ru-RU" sz="1500" dirty="0" err="1">
                <a:solidFill>
                  <a:srgbClr val="000000"/>
                </a:solidFill>
                <a:latin typeface="Arial" charset="0"/>
                <a:cs typeface="Arial" charset="0"/>
              </a:rPr>
              <a:t>ІС</a:t>
            </a:r>
            <a:r>
              <a:rPr lang="ru-RU" sz="1500" dirty="0">
                <a:solidFill>
                  <a:srgbClr val="000000"/>
                </a:solidFill>
                <a:latin typeface="Arial" charset="0"/>
                <a:cs typeface="Arial" charset="0"/>
              </a:rPr>
              <a:t> </a:t>
            </a:r>
            <a:r>
              <a:rPr lang="ru-RU" sz="1500" dirty="0" err="1">
                <a:solidFill>
                  <a:srgbClr val="000000"/>
                </a:solidFill>
                <a:latin typeface="Arial" charset="0"/>
                <a:cs typeface="Arial" charset="0"/>
              </a:rPr>
              <a:t>ЖҮЗІНДЕ</a:t>
            </a:r>
            <a:r>
              <a:rPr lang="ru-RU" sz="1500" dirty="0">
                <a:solidFill>
                  <a:srgbClr val="000000"/>
                </a:solidFill>
                <a:latin typeface="Arial" charset="0"/>
                <a:cs typeface="Arial" charset="0"/>
              </a:rPr>
              <a:t> </a:t>
            </a:r>
            <a:r>
              <a:rPr lang="ru-RU" sz="1500" dirty="0" err="1">
                <a:solidFill>
                  <a:srgbClr val="000000"/>
                </a:solidFill>
                <a:latin typeface="Arial" charset="0"/>
                <a:cs typeface="Arial" charset="0"/>
              </a:rPr>
              <a:t>ҮШ</a:t>
            </a:r>
            <a:r>
              <a:rPr lang="ru-RU" sz="1500" dirty="0">
                <a:solidFill>
                  <a:srgbClr val="000000"/>
                </a:solidFill>
                <a:latin typeface="Arial" charset="0"/>
                <a:cs typeface="Arial" charset="0"/>
              </a:rPr>
              <a:t> </a:t>
            </a:r>
            <a:r>
              <a:rPr lang="ru-RU" sz="1500" dirty="0" err="1">
                <a:solidFill>
                  <a:srgbClr val="000000"/>
                </a:solidFill>
                <a:latin typeface="Arial" charset="0"/>
                <a:cs typeface="Arial" charset="0"/>
              </a:rPr>
              <a:t>ЖАСҚА</a:t>
            </a:r>
            <a:r>
              <a:rPr lang="ru-RU" sz="1500" dirty="0">
                <a:solidFill>
                  <a:srgbClr val="000000"/>
                </a:solidFill>
                <a:latin typeface="Arial" charset="0"/>
                <a:cs typeface="Arial" charset="0"/>
              </a:rPr>
              <a:t> </a:t>
            </a:r>
            <a:r>
              <a:rPr lang="ru-RU" sz="1500" dirty="0" err="1">
                <a:solidFill>
                  <a:srgbClr val="000000"/>
                </a:solidFill>
                <a:latin typeface="Arial" charset="0"/>
                <a:cs typeface="Arial" charset="0"/>
              </a:rPr>
              <a:t>ТОЛҒАНҒА</a:t>
            </a:r>
            <a:r>
              <a:rPr lang="ru-RU" sz="1500" dirty="0">
                <a:solidFill>
                  <a:srgbClr val="000000"/>
                </a:solidFill>
                <a:latin typeface="Arial" charset="0"/>
                <a:cs typeface="Arial" charset="0"/>
              </a:rPr>
              <a:t> </a:t>
            </a:r>
            <a:r>
              <a:rPr lang="ru-RU" sz="1500" dirty="0" err="1">
                <a:solidFill>
                  <a:srgbClr val="000000"/>
                </a:solidFill>
                <a:latin typeface="Arial" charset="0"/>
                <a:cs typeface="Arial" charset="0"/>
              </a:rPr>
              <a:t>ДЕЙІНГІ</a:t>
            </a:r>
            <a:r>
              <a:rPr lang="ru-RU" sz="1500" dirty="0">
                <a:solidFill>
                  <a:srgbClr val="000000"/>
                </a:solidFill>
                <a:latin typeface="Arial" charset="0"/>
                <a:cs typeface="Arial" charset="0"/>
              </a:rPr>
              <a:t> БАЛАНЫ (</a:t>
            </a:r>
            <a:r>
              <a:rPr lang="ru-RU" sz="1500" dirty="0" err="1">
                <a:solidFill>
                  <a:srgbClr val="000000"/>
                </a:solidFill>
                <a:latin typeface="Arial" charset="0"/>
                <a:cs typeface="Arial" charset="0"/>
              </a:rPr>
              <a:t>БАЛАЛАРДЫ</a:t>
            </a:r>
            <a:r>
              <a:rPr lang="ru-RU" sz="1500" dirty="0">
                <a:solidFill>
                  <a:srgbClr val="000000"/>
                </a:solidFill>
                <a:latin typeface="Arial" charset="0"/>
                <a:cs typeface="Arial" charset="0"/>
              </a:rPr>
              <a:t>) </a:t>
            </a:r>
            <a:r>
              <a:rPr lang="ru-RU" sz="1500" dirty="0" err="1">
                <a:solidFill>
                  <a:srgbClr val="000000"/>
                </a:solidFill>
                <a:latin typeface="Arial" charset="0"/>
                <a:cs typeface="Arial" charset="0"/>
              </a:rPr>
              <a:t>ТӘРБИЕЛЕП</a:t>
            </a:r>
            <a:r>
              <a:rPr lang="ru-RU" sz="1500" dirty="0">
                <a:solidFill>
                  <a:srgbClr val="000000"/>
                </a:solidFill>
                <a:latin typeface="Arial" charset="0"/>
                <a:cs typeface="Arial" charset="0"/>
              </a:rPr>
              <a:t> </a:t>
            </a:r>
            <a:r>
              <a:rPr lang="ru-RU" sz="1500" dirty="0" err="1">
                <a:solidFill>
                  <a:srgbClr val="000000"/>
                </a:solidFill>
                <a:latin typeface="Arial" charset="0"/>
                <a:cs typeface="Arial" charset="0"/>
              </a:rPr>
              <a:t>ОТЫРҒАН</a:t>
            </a:r>
            <a:r>
              <a:rPr lang="ru-RU" sz="1500" dirty="0">
                <a:solidFill>
                  <a:srgbClr val="000000"/>
                </a:solidFill>
                <a:latin typeface="Arial" charset="0"/>
                <a:cs typeface="Arial" charset="0"/>
              </a:rPr>
              <a:t> </a:t>
            </a:r>
            <a:r>
              <a:rPr lang="ru-RU" sz="1500" b="1" u="sng" dirty="0" err="1">
                <a:solidFill>
                  <a:srgbClr val="000000"/>
                </a:solidFill>
                <a:latin typeface="Arial" charset="0"/>
                <a:cs typeface="Arial" charset="0"/>
              </a:rPr>
              <a:t>ЖҰМЫС</a:t>
            </a:r>
            <a:r>
              <a:rPr lang="ru-RU" sz="1500" b="1" u="sng" dirty="0">
                <a:solidFill>
                  <a:srgbClr val="000000"/>
                </a:solidFill>
                <a:latin typeface="Arial" charset="0"/>
                <a:cs typeface="Arial" charset="0"/>
              </a:rPr>
              <a:t> </a:t>
            </a:r>
            <a:r>
              <a:rPr lang="ru-RU" sz="1500" b="1" u="sng" dirty="0" err="1">
                <a:solidFill>
                  <a:srgbClr val="000000"/>
                </a:solidFill>
                <a:latin typeface="Arial" charset="0"/>
                <a:cs typeface="Arial" charset="0"/>
              </a:rPr>
              <a:t>ІСТЕМЕЙТІН</a:t>
            </a:r>
            <a:r>
              <a:rPr lang="ru-RU" sz="1500" b="1" u="sng" dirty="0">
                <a:solidFill>
                  <a:srgbClr val="000000"/>
                </a:solidFill>
                <a:latin typeface="Arial" charset="0"/>
                <a:cs typeface="Arial" charset="0"/>
              </a:rPr>
              <a:t> </a:t>
            </a:r>
            <a:r>
              <a:rPr lang="ru-RU" sz="1500" b="1" u="sng" dirty="0" err="1">
                <a:solidFill>
                  <a:srgbClr val="000000"/>
                </a:solidFill>
                <a:latin typeface="Arial" charset="0"/>
                <a:cs typeface="Arial" charset="0"/>
              </a:rPr>
              <a:t>АДАМДАР</a:t>
            </a:r>
            <a:r>
              <a:rPr lang="ru-RU" sz="1500" b="1" u="sng" dirty="0">
                <a:solidFill>
                  <a:srgbClr val="000000"/>
                </a:solidFill>
                <a:latin typeface="Arial" charset="0"/>
                <a:cs typeface="Arial" charset="0"/>
              </a:rPr>
              <a:t>;</a:t>
            </a:r>
          </a:p>
          <a:p>
            <a:pPr marL="261938" lvl="1" indent="-261938">
              <a:lnSpc>
                <a:spcPct val="90000"/>
              </a:lnSpc>
              <a:spcAft>
                <a:spcPct val="15000"/>
              </a:spcAft>
              <a:buClr>
                <a:srgbClr val="076785"/>
              </a:buClr>
              <a:buFontTx/>
              <a:buChar char="►"/>
              <a:defRPr/>
            </a:pPr>
            <a:endParaRPr lang="kk-KZ" sz="1500" b="1" u="sng" dirty="0">
              <a:solidFill>
                <a:srgbClr val="000000"/>
              </a:solidFill>
              <a:latin typeface="Arial" charset="0"/>
              <a:cs typeface="Arial" charset="0"/>
            </a:endParaRPr>
          </a:p>
          <a:p>
            <a:pPr marL="0" lvl="1">
              <a:lnSpc>
                <a:spcPct val="90000"/>
              </a:lnSpc>
              <a:spcAft>
                <a:spcPct val="15000"/>
              </a:spcAft>
              <a:buClr>
                <a:srgbClr val="076785"/>
              </a:buClr>
              <a:defRPr/>
            </a:pPr>
            <a:r>
              <a:rPr lang="kk-KZ" sz="1500" dirty="0">
                <a:solidFill>
                  <a:srgbClr val="000000"/>
                </a:solidFill>
                <a:latin typeface="Arial" charset="0"/>
                <a:cs typeface="Arial" charset="0"/>
              </a:rPr>
              <a:t>18 ЖАСҚА ДЕЙІНГІ МҮГЕДЕК БАЛАҒА КҮТІМДІ ЖҮЗЕГЕ АСЫРАТЫН </a:t>
            </a:r>
            <a:r>
              <a:rPr lang="kk-KZ" sz="1500" b="1" u="sng" dirty="0">
                <a:solidFill>
                  <a:srgbClr val="000000"/>
                </a:solidFill>
                <a:latin typeface="Arial" charset="0"/>
                <a:cs typeface="Arial" charset="0"/>
              </a:rPr>
              <a:t>ЖҰМЫС ІСТЕМЕЙТІН АДАМДАР;</a:t>
            </a:r>
          </a:p>
          <a:p>
            <a:pPr marL="261938" lvl="1" indent="-261938">
              <a:lnSpc>
                <a:spcPct val="90000"/>
              </a:lnSpc>
              <a:spcAft>
                <a:spcPct val="15000"/>
              </a:spcAft>
              <a:buClr>
                <a:srgbClr val="076785"/>
              </a:buClr>
              <a:buFontTx/>
              <a:buChar char="►"/>
              <a:defRPr/>
            </a:pPr>
            <a:endParaRPr lang="ru-RU" sz="1500" b="1" dirty="0">
              <a:solidFill>
                <a:srgbClr val="000000"/>
              </a:solidFill>
              <a:latin typeface="Arial" charset="0"/>
              <a:cs typeface="Arial" charset="0"/>
            </a:endParaRPr>
          </a:p>
          <a:p>
            <a:pPr marL="0" lvl="1">
              <a:lnSpc>
                <a:spcPct val="90000"/>
              </a:lnSpc>
              <a:spcAft>
                <a:spcPct val="15000"/>
              </a:spcAft>
              <a:buClr>
                <a:srgbClr val="076785"/>
              </a:buClr>
              <a:defRPr/>
            </a:pPr>
            <a:r>
              <a:rPr lang="ru-RU" sz="1500" b="1" u="sng" dirty="0">
                <a:solidFill>
                  <a:srgbClr val="000000"/>
                </a:solidFill>
                <a:latin typeface="Arial" charset="0"/>
                <a:cs typeface="Arial" charset="0"/>
              </a:rPr>
              <a:t>ОРТА, </a:t>
            </a:r>
            <a:r>
              <a:rPr lang="ru-RU" sz="1500" b="1" u="sng" dirty="0" err="1">
                <a:solidFill>
                  <a:srgbClr val="000000"/>
                </a:solidFill>
                <a:latin typeface="Arial" charset="0"/>
                <a:cs typeface="Arial" charset="0"/>
              </a:rPr>
              <a:t>ТЕХНИКАЛЫҚ</a:t>
            </a:r>
            <a:r>
              <a:rPr lang="ru-RU" sz="1500" b="1" u="sng" dirty="0">
                <a:solidFill>
                  <a:srgbClr val="000000"/>
                </a:solidFill>
                <a:latin typeface="Arial" charset="0"/>
                <a:cs typeface="Arial" charset="0"/>
              </a:rPr>
              <a:t> </a:t>
            </a:r>
            <a:r>
              <a:rPr lang="ru-RU" sz="1500" b="1" u="sng" dirty="0" err="1">
                <a:solidFill>
                  <a:srgbClr val="000000"/>
                </a:solidFill>
                <a:latin typeface="Arial" charset="0"/>
                <a:cs typeface="Arial" charset="0"/>
              </a:rPr>
              <a:t>ЖӘНЕ</a:t>
            </a:r>
            <a:r>
              <a:rPr lang="ru-RU" sz="1500" b="1" u="sng" dirty="0">
                <a:solidFill>
                  <a:srgbClr val="000000"/>
                </a:solidFill>
                <a:latin typeface="Arial" charset="0"/>
                <a:cs typeface="Arial" charset="0"/>
              </a:rPr>
              <a:t> </a:t>
            </a:r>
            <a:r>
              <a:rPr lang="ru-RU" sz="1500" b="1" u="sng" dirty="0" err="1">
                <a:solidFill>
                  <a:srgbClr val="000000"/>
                </a:solidFill>
                <a:latin typeface="Arial" charset="0"/>
                <a:cs typeface="Arial" charset="0"/>
              </a:rPr>
              <a:t>КӘСІПТІК</a:t>
            </a:r>
            <a:r>
              <a:rPr lang="ru-RU" sz="1500" b="1" u="sng" dirty="0">
                <a:solidFill>
                  <a:srgbClr val="000000"/>
                </a:solidFill>
                <a:latin typeface="Arial" charset="0"/>
                <a:cs typeface="Arial" charset="0"/>
              </a:rPr>
              <a:t>, ОРТА </a:t>
            </a:r>
            <a:r>
              <a:rPr lang="ru-RU" sz="1500" b="1" u="sng" dirty="0" err="1">
                <a:solidFill>
                  <a:srgbClr val="000000"/>
                </a:solidFill>
                <a:latin typeface="Arial" charset="0"/>
                <a:cs typeface="Arial" charset="0"/>
              </a:rPr>
              <a:t>БІЛІМНЕН</a:t>
            </a:r>
            <a:r>
              <a:rPr lang="ru-RU" sz="1500" b="1" u="sng" dirty="0">
                <a:solidFill>
                  <a:srgbClr val="000000"/>
                </a:solidFill>
                <a:latin typeface="Arial" charset="0"/>
                <a:cs typeface="Arial" charset="0"/>
              </a:rPr>
              <a:t> </a:t>
            </a:r>
            <a:r>
              <a:rPr lang="ru-RU" sz="1500" b="1" u="sng" dirty="0" err="1">
                <a:solidFill>
                  <a:srgbClr val="000000"/>
                </a:solidFill>
                <a:latin typeface="Arial" charset="0"/>
                <a:cs typeface="Arial" charset="0"/>
              </a:rPr>
              <a:t>КЕЙІНГІ</a:t>
            </a:r>
            <a:r>
              <a:rPr lang="ru-RU" sz="1500" b="1" u="sng" dirty="0">
                <a:solidFill>
                  <a:srgbClr val="000000"/>
                </a:solidFill>
                <a:latin typeface="Arial" charset="0"/>
                <a:cs typeface="Arial" charset="0"/>
              </a:rPr>
              <a:t>, </a:t>
            </a:r>
            <a:r>
              <a:rPr lang="ru-RU" sz="1500" b="1" u="sng" dirty="0" err="1">
                <a:solidFill>
                  <a:srgbClr val="000000"/>
                </a:solidFill>
                <a:latin typeface="Arial" charset="0"/>
                <a:cs typeface="Arial" charset="0"/>
              </a:rPr>
              <a:t>ЖОҒАРЫ</a:t>
            </a:r>
            <a:r>
              <a:rPr lang="ru-RU" sz="1500" b="1" u="sng" dirty="0">
                <a:solidFill>
                  <a:srgbClr val="000000"/>
                </a:solidFill>
                <a:latin typeface="Arial" charset="0"/>
                <a:cs typeface="Arial" charset="0"/>
              </a:rPr>
              <a:t> </a:t>
            </a:r>
            <a:r>
              <a:rPr lang="ru-RU" sz="1500" b="1" u="sng" dirty="0" err="1">
                <a:solidFill>
                  <a:srgbClr val="000000"/>
                </a:solidFill>
                <a:latin typeface="Arial" charset="0"/>
                <a:cs typeface="Arial" charset="0"/>
              </a:rPr>
              <a:t>БІЛІМ</a:t>
            </a:r>
            <a:r>
              <a:rPr lang="ru-RU" sz="1500" b="1" u="sng" dirty="0">
                <a:solidFill>
                  <a:srgbClr val="000000"/>
                </a:solidFill>
                <a:latin typeface="Arial" charset="0"/>
                <a:cs typeface="Arial" charset="0"/>
              </a:rPr>
              <a:t> БЕРУ, </a:t>
            </a:r>
            <a:r>
              <a:rPr lang="ru-RU" sz="1500" b="1" u="sng" dirty="0" err="1">
                <a:solidFill>
                  <a:srgbClr val="000000"/>
                </a:solidFill>
                <a:latin typeface="Arial" charset="0"/>
                <a:cs typeface="Arial" charset="0"/>
              </a:rPr>
              <a:t>СОНДАЙ-АҚ</a:t>
            </a:r>
            <a:r>
              <a:rPr lang="ru-RU" sz="1500" b="1" u="sng" dirty="0">
                <a:solidFill>
                  <a:srgbClr val="000000"/>
                </a:solidFill>
                <a:latin typeface="Arial" charset="0"/>
                <a:cs typeface="Arial" charset="0"/>
              </a:rPr>
              <a:t> </a:t>
            </a:r>
            <a:r>
              <a:rPr lang="ru-RU" sz="1500" b="1" u="sng" dirty="0" err="1">
                <a:solidFill>
                  <a:srgbClr val="000000"/>
                </a:solidFill>
                <a:latin typeface="Arial" charset="0"/>
                <a:cs typeface="Arial" charset="0"/>
              </a:rPr>
              <a:t>ЖОҒАРЫ</a:t>
            </a:r>
            <a:r>
              <a:rPr lang="ru-RU" sz="1500" b="1" u="sng" dirty="0">
                <a:solidFill>
                  <a:srgbClr val="000000"/>
                </a:solidFill>
                <a:latin typeface="Arial" charset="0"/>
                <a:cs typeface="Arial" charset="0"/>
              </a:rPr>
              <a:t> </a:t>
            </a:r>
            <a:r>
              <a:rPr lang="ru-RU" sz="1500" b="1" u="sng" dirty="0" err="1">
                <a:solidFill>
                  <a:srgbClr val="000000"/>
                </a:solidFill>
                <a:latin typeface="Arial" charset="0"/>
                <a:cs typeface="Arial" charset="0"/>
              </a:rPr>
              <a:t>БІЛІМНЕН</a:t>
            </a:r>
            <a:r>
              <a:rPr lang="ru-RU" sz="1500" b="1" u="sng" dirty="0">
                <a:solidFill>
                  <a:srgbClr val="000000"/>
                </a:solidFill>
                <a:latin typeface="Arial" charset="0"/>
                <a:cs typeface="Arial" charset="0"/>
              </a:rPr>
              <a:t> </a:t>
            </a:r>
            <a:r>
              <a:rPr lang="ru-RU" sz="1500" b="1" u="sng" dirty="0" err="1">
                <a:solidFill>
                  <a:srgbClr val="000000"/>
                </a:solidFill>
                <a:latin typeface="Arial" charset="0"/>
                <a:cs typeface="Arial" charset="0"/>
              </a:rPr>
              <a:t>КЕЙІНГІ</a:t>
            </a:r>
            <a:r>
              <a:rPr lang="ru-RU" sz="1500" b="1" u="sng" dirty="0">
                <a:solidFill>
                  <a:srgbClr val="000000"/>
                </a:solidFill>
                <a:latin typeface="Arial" charset="0"/>
                <a:cs typeface="Arial" charset="0"/>
              </a:rPr>
              <a:t> </a:t>
            </a:r>
            <a:r>
              <a:rPr lang="ru-RU" sz="1500" b="1" u="sng" dirty="0" err="1">
                <a:solidFill>
                  <a:srgbClr val="000000"/>
                </a:solidFill>
                <a:latin typeface="Arial" charset="0"/>
                <a:cs typeface="Arial" charset="0"/>
              </a:rPr>
              <a:t>БІЛІМ</a:t>
            </a:r>
            <a:r>
              <a:rPr lang="ru-RU" sz="1500" b="1" u="sng" dirty="0">
                <a:solidFill>
                  <a:srgbClr val="000000"/>
                </a:solidFill>
                <a:latin typeface="Arial" charset="0"/>
                <a:cs typeface="Arial" charset="0"/>
              </a:rPr>
              <a:t> БЕРУ </a:t>
            </a:r>
            <a:r>
              <a:rPr lang="ru-RU" sz="1500" b="1" u="sng" dirty="0" err="1">
                <a:solidFill>
                  <a:srgbClr val="000000"/>
                </a:solidFill>
                <a:latin typeface="Arial" charset="0"/>
                <a:cs typeface="Arial" charset="0"/>
              </a:rPr>
              <a:t>ҰЙЫМДАРЫНЫҢ</a:t>
            </a:r>
            <a:r>
              <a:rPr lang="ru-RU" sz="1500" b="1" u="sng" dirty="0">
                <a:solidFill>
                  <a:srgbClr val="000000"/>
                </a:solidFill>
                <a:latin typeface="Arial" charset="0"/>
                <a:cs typeface="Arial" charset="0"/>
              </a:rPr>
              <a:t> </a:t>
            </a:r>
            <a:r>
              <a:rPr lang="ru-RU" sz="1500" b="1" u="sng" dirty="0" err="1">
                <a:solidFill>
                  <a:srgbClr val="000000"/>
                </a:solidFill>
                <a:latin typeface="Arial" charset="0"/>
                <a:cs typeface="Arial" charset="0"/>
              </a:rPr>
              <a:t>КҮНДІЗГІ</a:t>
            </a:r>
            <a:r>
              <a:rPr lang="ru-RU" sz="1500" b="1" u="sng" dirty="0">
                <a:solidFill>
                  <a:srgbClr val="000000"/>
                </a:solidFill>
                <a:latin typeface="Arial" charset="0"/>
                <a:cs typeface="Arial" charset="0"/>
              </a:rPr>
              <a:t> </a:t>
            </a:r>
            <a:r>
              <a:rPr lang="ru-RU" sz="1500" b="1" u="sng" dirty="0" err="1">
                <a:solidFill>
                  <a:srgbClr val="000000"/>
                </a:solidFill>
                <a:latin typeface="Arial" charset="0"/>
                <a:cs typeface="Arial" charset="0"/>
              </a:rPr>
              <a:t>ОҚУ</a:t>
            </a:r>
            <a:r>
              <a:rPr lang="ru-RU" sz="1500" b="1" u="sng" dirty="0">
                <a:solidFill>
                  <a:srgbClr val="000000"/>
                </a:solidFill>
                <a:latin typeface="Arial" charset="0"/>
                <a:cs typeface="Arial" charset="0"/>
              </a:rPr>
              <a:t> </a:t>
            </a:r>
            <a:r>
              <a:rPr lang="ru-RU" sz="1500" b="1" u="sng" dirty="0" err="1">
                <a:solidFill>
                  <a:srgbClr val="000000"/>
                </a:solidFill>
                <a:latin typeface="Arial" charset="0"/>
                <a:cs typeface="Arial" charset="0"/>
              </a:rPr>
              <a:t>БӨЛІМІНДЕ</a:t>
            </a:r>
            <a:r>
              <a:rPr lang="ru-RU" sz="1500" b="1" u="sng" dirty="0">
                <a:solidFill>
                  <a:srgbClr val="000000"/>
                </a:solidFill>
                <a:latin typeface="Arial" charset="0"/>
                <a:cs typeface="Arial" charset="0"/>
              </a:rPr>
              <a:t> </a:t>
            </a:r>
            <a:r>
              <a:rPr lang="ru-RU" sz="1500" b="1" u="sng" dirty="0" err="1">
                <a:solidFill>
                  <a:srgbClr val="000000"/>
                </a:solidFill>
                <a:latin typeface="Arial" charset="0"/>
                <a:cs typeface="Arial" charset="0"/>
              </a:rPr>
              <a:t>ОҚИТЫН</a:t>
            </a:r>
            <a:r>
              <a:rPr lang="ru-RU" sz="1500" b="1" u="sng" dirty="0">
                <a:solidFill>
                  <a:srgbClr val="000000"/>
                </a:solidFill>
                <a:latin typeface="Arial" charset="0"/>
                <a:cs typeface="Arial" charset="0"/>
              </a:rPr>
              <a:t> </a:t>
            </a:r>
            <a:r>
              <a:rPr lang="ru-RU" sz="1500" b="1" u="sng" dirty="0" err="1">
                <a:solidFill>
                  <a:srgbClr val="000000"/>
                </a:solidFill>
                <a:latin typeface="Arial" charset="0"/>
                <a:cs typeface="Arial" charset="0"/>
              </a:rPr>
              <a:t>АДАМДАР</a:t>
            </a:r>
            <a:r>
              <a:rPr lang="ru-RU" sz="1500" b="1" u="sng" dirty="0">
                <a:solidFill>
                  <a:srgbClr val="000000"/>
                </a:solidFill>
                <a:latin typeface="Arial" charset="0"/>
                <a:cs typeface="Arial" charset="0"/>
              </a:rPr>
              <a:t>;</a:t>
            </a:r>
          </a:p>
          <a:p>
            <a:pPr marL="261938" lvl="1" indent="-261938">
              <a:lnSpc>
                <a:spcPct val="90000"/>
              </a:lnSpc>
              <a:spcAft>
                <a:spcPct val="15000"/>
              </a:spcAft>
              <a:buClr>
                <a:srgbClr val="076785"/>
              </a:buClr>
              <a:buFontTx/>
              <a:buChar char="►"/>
              <a:defRPr/>
            </a:pPr>
            <a:endParaRPr lang="ru-RU" sz="1500" u="sng" dirty="0">
              <a:solidFill>
                <a:srgbClr val="000000"/>
              </a:solidFill>
              <a:latin typeface="Arial" charset="0"/>
              <a:cs typeface="Arial" charset="0"/>
            </a:endParaRPr>
          </a:p>
          <a:p>
            <a:pPr marL="261938" lvl="1" indent="-261938">
              <a:lnSpc>
                <a:spcPct val="90000"/>
              </a:lnSpc>
              <a:spcAft>
                <a:spcPct val="15000"/>
              </a:spcAft>
              <a:buClr>
                <a:srgbClr val="076785"/>
              </a:buClr>
              <a:defRPr/>
            </a:pPr>
            <a:r>
              <a:rPr lang="ru-RU" sz="1500" b="1" u="sng" dirty="0" err="1">
                <a:solidFill>
                  <a:srgbClr val="000000"/>
                </a:solidFill>
                <a:latin typeface="Arial" charset="0"/>
                <a:cs typeface="Arial" charset="0"/>
              </a:rPr>
              <a:t>ЖҰМЫС</a:t>
            </a:r>
            <a:r>
              <a:rPr lang="ru-RU" sz="1500" b="1" u="sng" dirty="0">
                <a:solidFill>
                  <a:srgbClr val="000000"/>
                </a:solidFill>
                <a:latin typeface="Arial" charset="0"/>
                <a:cs typeface="Arial" charset="0"/>
              </a:rPr>
              <a:t> </a:t>
            </a:r>
            <a:r>
              <a:rPr lang="ru-RU" sz="1500" b="1" u="sng" dirty="0" err="1">
                <a:solidFill>
                  <a:srgbClr val="000000"/>
                </a:solidFill>
                <a:latin typeface="Arial" charset="0"/>
                <a:cs typeface="Arial" charset="0"/>
              </a:rPr>
              <a:t>ІСТЕМЕЙТІН</a:t>
            </a:r>
            <a:r>
              <a:rPr lang="ru-RU" sz="1500" b="1" u="sng" dirty="0">
                <a:solidFill>
                  <a:srgbClr val="000000"/>
                </a:solidFill>
                <a:latin typeface="Arial" charset="0"/>
                <a:cs typeface="Arial" charset="0"/>
              </a:rPr>
              <a:t> </a:t>
            </a:r>
            <a:r>
              <a:rPr lang="ru-RU" sz="1500" b="1" u="sng" dirty="0" err="1">
                <a:solidFill>
                  <a:srgbClr val="000000"/>
                </a:solidFill>
                <a:latin typeface="Arial" charset="0"/>
                <a:cs typeface="Arial" charset="0"/>
              </a:rPr>
              <a:t>ОРАЛМАНДАР</a:t>
            </a:r>
            <a:r>
              <a:rPr lang="ru-RU" sz="1500" b="1" u="sng" dirty="0">
                <a:solidFill>
                  <a:srgbClr val="000000"/>
                </a:solidFill>
                <a:latin typeface="Arial" charset="0"/>
                <a:cs typeface="Arial" charset="0"/>
              </a:rPr>
              <a:t> </a:t>
            </a:r>
            <a:r>
              <a:rPr lang="ru-RU" sz="1500" dirty="0">
                <a:solidFill>
                  <a:srgbClr val="000000"/>
                </a:solidFill>
                <a:latin typeface="Arial" charset="0"/>
                <a:cs typeface="Arial" charset="0"/>
              </a:rPr>
              <a:t>(</a:t>
            </a:r>
            <a:r>
              <a:rPr lang="ru-RU" sz="1500" dirty="0" err="1">
                <a:solidFill>
                  <a:srgbClr val="000000"/>
                </a:solidFill>
                <a:latin typeface="Arial" charset="0"/>
                <a:cs typeface="Arial" charset="0"/>
              </a:rPr>
              <a:t>тіркелгенге</a:t>
            </a:r>
            <a:r>
              <a:rPr lang="ru-RU" sz="1500" dirty="0">
                <a:solidFill>
                  <a:srgbClr val="000000"/>
                </a:solidFill>
                <a:latin typeface="Arial" charset="0"/>
                <a:cs typeface="Arial" charset="0"/>
              </a:rPr>
              <a:t> </a:t>
            </a:r>
            <a:r>
              <a:rPr lang="ru-RU" sz="1500" dirty="0" err="1">
                <a:solidFill>
                  <a:srgbClr val="000000"/>
                </a:solidFill>
                <a:latin typeface="Arial" charset="0"/>
                <a:cs typeface="Arial" charset="0"/>
              </a:rPr>
              <a:t>дейін</a:t>
            </a:r>
            <a:r>
              <a:rPr lang="ru-RU" sz="1500" dirty="0">
                <a:solidFill>
                  <a:srgbClr val="000000"/>
                </a:solidFill>
                <a:latin typeface="Arial" charset="0"/>
                <a:cs typeface="Arial" charset="0"/>
              </a:rPr>
              <a:t> 1 </a:t>
            </a:r>
            <a:r>
              <a:rPr lang="ru-RU" sz="1500" dirty="0" err="1">
                <a:solidFill>
                  <a:srgbClr val="000000"/>
                </a:solidFill>
                <a:latin typeface="Arial" charset="0"/>
                <a:cs typeface="Arial" charset="0"/>
              </a:rPr>
              <a:t>жыл</a:t>
            </a:r>
            <a:r>
              <a:rPr lang="ru-RU" sz="1500" dirty="0">
                <a:solidFill>
                  <a:srgbClr val="000000"/>
                </a:solidFill>
                <a:latin typeface="Arial" charset="0"/>
                <a:cs typeface="Arial" charset="0"/>
              </a:rPr>
              <a:t> </a:t>
            </a:r>
            <a:r>
              <a:rPr lang="ru-RU" sz="1500" dirty="0" err="1">
                <a:solidFill>
                  <a:srgbClr val="000000"/>
                </a:solidFill>
                <a:latin typeface="Arial" charset="0"/>
                <a:cs typeface="Arial" charset="0"/>
              </a:rPr>
              <a:t>ішінде</a:t>
            </a:r>
            <a:r>
              <a:rPr lang="ru-RU" sz="1500" dirty="0">
                <a:solidFill>
                  <a:srgbClr val="000000"/>
                </a:solidFill>
                <a:latin typeface="Arial" charset="0"/>
                <a:cs typeface="Arial" charset="0"/>
              </a:rPr>
              <a:t>)</a:t>
            </a:r>
          </a:p>
          <a:p>
            <a:pPr marL="261938" lvl="1" indent="-261938">
              <a:lnSpc>
                <a:spcPct val="90000"/>
              </a:lnSpc>
              <a:spcAft>
                <a:spcPct val="15000"/>
              </a:spcAft>
              <a:buClr>
                <a:srgbClr val="076785"/>
              </a:buClr>
              <a:buFontTx/>
              <a:buChar char="►"/>
              <a:defRPr/>
            </a:pPr>
            <a:endParaRPr lang="ru-RU" sz="1500" u="sng" dirty="0">
              <a:solidFill>
                <a:srgbClr val="000000"/>
              </a:solidFill>
              <a:latin typeface="Arial" charset="0"/>
              <a:cs typeface="Arial" charset="0"/>
            </a:endParaRPr>
          </a:p>
          <a:p>
            <a:pPr>
              <a:defRPr/>
            </a:pPr>
            <a:r>
              <a:rPr lang="ru-RU" sz="1500" dirty="0">
                <a:solidFill>
                  <a:srgbClr val="000000"/>
                </a:solidFill>
                <a:latin typeface="Arial" charset="0"/>
                <a:cs typeface="Arial" charset="0"/>
              </a:rPr>
              <a:t>«АЛТЫН </a:t>
            </a:r>
            <a:r>
              <a:rPr lang="ru-RU" sz="1500" dirty="0" err="1">
                <a:solidFill>
                  <a:srgbClr val="000000"/>
                </a:solidFill>
                <a:latin typeface="Arial" charset="0"/>
                <a:cs typeface="Arial" charset="0"/>
              </a:rPr>
              <a:t>АЛҚА</a:t>
            </a:r>
            <a:r>
              <a:rPr lang="ru-RU" sz="1500" dirty="0">
                <a:solidFill>
                  <a:srgbClr val="000000"/>
                </a:solidFill>
                <a:latin typeface="Arial" charset="0"/>
                <a:cs typeface="Arial" charset="0"/>
              </a:rPr>
              <a:t>», «</a:t>
            </a:r>
            <a:r>
              <a:rPr lang="ru-RU" sz="1500" dirty="0" err="1">
                <a:solidFill>
                  <a:srgbClr val="000000"/>
                </a:solidFill>
                <a:latin typeface="Arial" charset="0"/>
                <a:cs typeface="Arial" charset="0"/>
              </a:rPr>
              <a:t>КҮМІС</a:t>
            </a:r>
            <a:r>
              <a:rPr lang="ru-RU" sz="1500" dirty="0">
                <a:solidFill>
                  <a:srgbClr val="000000"/>
                </a:solidFill>
                <a:latin typeface="Arial" charset="0"/>
                <a:cs typeface="Arial" charset="0"/>
              </a:rPr>
              <a:t> </a:t>
            </a:r>
            <a:r>
              <a:rPr lang="ru-RU" sz="1500" dirty="0" err="1">
                <a:solidFill>
                  <a:srgbClr val="000000"/>
                </a:solidFill>
                <a:latin typeface="Arial" charset="0"/>
                <a:cs typeface="Arial" charset="0"/>
              </a:rPr>
              <a:t>АЛҚА</a:t>
            </a:r>
            <a:r>
              <a:rPr lang="ru-RU" sz="1500" dirty="0">
                <a:solidFill>
                  <a:srgbClr val="000000"/>
                </a:solidFill>
                <a:latin typeface="Arial" charset="0"/>
                <a:cs typeface="Arial" charset="0"/>
              </a:rPr>
              <a:t>» </a:t>
            </a:r>
            <a:r>
              <a:rPr lang="ru-RU" sz="1500" dirty="0" err="1">
                <a:solidFill>
                  <a:srgbClr val="000000"/>
                </a:solidFill>
                <a:latin typeface="Arial" charset="0"/>
                <a:cs typeface="Arial" charset="0"/>
              </a:rPr>
              <a:t>АЛҚАЛАРЫМЕН</a:t>
            </a:r>
            <a:r>
              <a:rPr lang="ru-RU" sz="1500" dirty="0">
                <a:solidFill>
                  <a:srgbClr val="000000"/>
                </a:solidFill>
                <a:latin typeface="Arial" charset="0"/>
                <a:cs typeface="Arial" charset="0"/>
              </a:rPr>
              <a:t> </a:t>
            </a:r>
            <a:r>
              <a:rPr lang="ru-RU" sz="1500" dirty="0" err="1">
                <a:solidFill>
                  <a:srgbClr val="000000"/>
                </a:solidFill>
                <a:latin typeface="Arial" charset="0"/>
                <a:cs typeface="Arial" charset="0"/>
              </a:rPr>
              <a:t>МАРАПАТТАЛҒАН</a:t>
            </a:r>
            <a:r>
              <a:rPr lang="ru-RU" sz="1500" dirty="0">
                <a:solidFill>
                  <a:srgbClr val="000000"/>
                </a:solidFill>
                <a:latin typeface="Arial" charset="0"/>
                <a:cs typeface="Arial" charset="0"/>
              </a:rPr>
              <a:t> </a:t>
            </a:r>
            <a:r>
              <a:rPr lang="ru-RU" sz="1500" dirty="0" err="1">
                <a:solidFill>
                  <a:srgbClr val="000000"/>
                </a:solidFill>
                <a:latin typeface="Arial" charset="0"/>
                <a:cs typeface="Arial" charset="0"/>
              </a:rPr>
              <a:t>НЕМЕСЕ</a:t>
            </a:r>
            <a:r>
              <a:rPr lang="ru-RU" sz="1500" dirty="0">
                <a:solidFill>
                  <a:srgbClr val="000000"/>
                </a:solidFill>
                <a:latin typeface="Arial" charset="0"/>
                <a:cs typeface="Arial" charset="0"/>
              </a:rPr>
              <a:t> </a:t>
            </a:r>
            <a:r>
              <a:rPr lang="ru-RU" sz="1500" dirty="0" err="1">
                <a:solidFill>
                  <a:srgbClr val="000000"/>
                </a:solidFill>
                <a:latin typeface="Arial" charset="0"/>
                <a:cs typeface="Arial" charset="0"/>
              </a:rPr>
              <a:t>БҰРЫН</a:t>
            </a:r>
            <a:r>
              <a:rPr lang="ru-RU" sz="1500" dirty="0">
                <a:solidFill>
                  <a:srgbClr val="000000"/>
                </a:solidFill>
                <a:latin typeface="Arial" charset="0"/>
                <a:cs typeface="Arial" charset="0"/>
              </a:rPr>
              <a:t> «БАТЫР </a:t>
            </a:r>
            <a:r>
              <a:rPr lang="ru-RU" sz="1500" dirty="0" err="1">
                <a:solidFill>
                  <a:srgbClr val="000000"/>
                </a:solidFill>
                <a:latin typeface="Arial" charset="0"/>
                <a:cs typeface="Arial" charset="0"/>
              </a:rPr>
              <a:t>АНА</a:t>
            </a:r>
            <a:r>
              <a:rPr lang="ru-RU" sz="1500" dirty="0">
                <a:solidFill>
                  <a:srgbClr val="000000"/>
                </a:solidFill>
                <a:latin typeface="Arial" charset="0"/>
                <a:cs typeface="Arial" charset="0"/>
              </a:rPr>
              <a:t>» </a:t>
            </a:r>
            <a:r>
              <a:rPr lang="ru-RU" sz="1500" dirty="0" err="1">
                <a:solidFill>
                  <a:srgbClr val="000000"/>
                </a:solidFill>
                <a:latin typeface="Arial" charset="0"/>
                <a:cs typeface="Arial" charset="0"/>
              </a:rPr>
              <a:t>АТАҒЫН</a:t>
            </a:r>
            <a:r>
              <a:rPr lang="ru-RU" sz="1500" dirty="0">
                <a:solidFill>
                  <a:srgbClr val="000000"/>
                </a:solidFill>
                <a:latin typeface="Arial" charset="0"/>
                <a:cs typeface="Arial" charset="0"/>
              </a:rPr>
              <a:t> </a:t>
            </a:r>
            <a:r>
              <a:rPr lang="ru-RU" sz="1500" dirty="0" err="1">
                <a:solidFill>
                  <a:srgbClr val="000000"/>
                </a:solidFill>
                <a:latin typeface="Arial" charset="0"/>
                <a:cs typeface="Arial" charset="0"/>
              </a:rPr>
              <a:t>АЛҒАН</a:t>
            </a:r>
            <a:r>
              <a:rPr lang="ru-RU" sz="1500" dirty="0">
                <a:solidFill>
                  <a:srgbClr val="000000"/>
                </a:solidFill>
                <a:latin typeface="Arial" charset="0"/>
                <a:cs typeface="Arial" charset="0"/>
              </a:rPr>
              <a:t>, </a:t>
            </a:r>
            <a:r>
              <a:rPr lang="ru-RU" sz="1500" dirty="0" err="1">
                <a:solidFill>
                  <a:srgbClr val="000000"/>
                </a:solidFill>
                <a:latin typeface="Arial" charset="0"/>
                <a:cs typeface="Arial" charset="0"/>
              </a:rPr>
              <a:t>СОНДАЙ-АҚ</a:t>
            </a:r>
            <a:r>
              <a:rPr lang="ru-RU" sz="1500" dirty="0">
                <a:solidFill>
                  <a:srgbClr val="000000"/>
                </a:solidFill>
                <a:latin typeface="Arial" charset="0"/>
                <a:cs typeface="Arial" charset="0"/>
              </a:rPr>
              <a:t> </a:t>
            </a:r>
            <a:r>
              <a:rPr lang="en-US" sz="1500" dirty="0">
                <a:solidFill>
                  <a:srgbClr val="000000"/>
                </a:solidFill>
                <a:latin typeface="Arial" charset="0"/>
                <a:cs typeface="Arial" charset="0"/>
              </a:rPr>
              <a:t>I </a:t>
            </a:r>
            <a:r>
              <a:rPr lang="ru-RU" sz="1500" dirty="0" err="1">
                <a:solidFill>
                  <a:srgbClr val="000000"/>
                </a:solidFill>
                <a:latin typeface="Arial" charset="0"/>
                <a:cs typeface="Arial" charset="0"/>
              </a:rPr>
              <a:t>ЖӘНЕ</a:t>
            </a:r>
            <a:r>
              <a:rPr lang="ru-RU" sz="1500" dirty="0">
                <a:solidFill>
                  <a:srgbClr val="000000"/>
                </a:solidFill>
                <a:latin typeface="Arial" charset="0"/>
                <a:cs typeface="Arial" charset="0"/>
              </a:rPr>
              <a:t> </a:t>
            </a:r>
            <a:r>
              <a:rPr lang="en-US" sz="1500" dirty="0">
                <a:solidFill>
                  <a:srgbClr val="000000"/>
                </a:solidFill>
                <a:latin typeface="Arial" charset="0"/>
                <a:cs typeface="Arial" charset="0"/>
              </a:rPr>
              <a:t>II </a:t>
            </a:r>
            <a:r>
              <a:rPr lang="ru-RU" sz="1500" dirty="0" err="1">
                <a:solidFill>
                  <a:srgbClr val="000000"/>
                </a:solidFill>
                <a:latin typeface="Arial" charset="0"/>
                <a:cs typeface="Arial" charset="0"/>
              </a:rPr>
              <a:t>ДӘРЕЖЕЛІ</a:t>
            </a:r>
            <a:r>
              <a:rPr lang="ru-RU" sz="1500" dirty="0">
                <a:solidFill>
                  <a:srgbClr val="000000"/>
                </a:solidFill>
                <a:latin typeface="Arial" charset="0"/>
                <a:cs typeface="Arial" charset="0"/>
              </a:rPr>
              <a:t> «</a:t>
            </a:r>
            <a:r>
              <a:rPr lang="ru-RU" sz="1500" dirty="0" err="1">
                <a:solidFill>
                  <a:srgbClr val="000000"/>
                </a:solidFill>
                <a:latin typeface="Arial" charset="0"/>
                <a:cs typeface="Arial" charset="0"/>
              </a:rPr>
              <a:t>АНА</a:t>
            </a:r>
            <a:r>
              <a:rPr lang="ru-RU" sz="1500" dirty="0">
                <a:solidFill>
                  <a:srgbClr val="000000"/>
                </a:solidFill>
                <a:latin typeface="Arial" charset="0"/>
                <a:cs typeface="Arial" charset="0"/>
              </a:rPr>
              <a:t> </a:t>
            </a:r>
            <a:r>
              <a:rPr lang="ru-RU" sz="1500" dirty="0" err="1">
                <a:solidFill>
                  <a:srgbClr val="000000"/>
                </a:solidFill>
                <a:latin typeface="Arial" charset="0"/>
                <a:cs typeface="Arial" charset="0"/>
              </a:rPr>
              <a:t>ДАҢҚЫ</a:t>
            </a:r>
            <a:r>
              <a:rPr lang="ru-RU" sz="1500" dirty="0">
                <a:solidFill>
                  <a:srgbClr val="000000"/>
                </a:solidFill>
                <a:latin typeface="Arial" charset="0"/>
                <a:cs typeface="Arial" charset="0"/>
              </a:rPr>
              <a:t>» </a:t>
            </a:r>
            <a:r>
              <a:rPr lang="ru-RU" sz="1500" dirty="0" err="1">
                <a:solidFill>
                  <a:srgbClr val="000000"/>
                </a:solidFill>
                <a:latin typeface="Arial" charset="0"/>
                <a:cs typeface="Arial" charset="0"/>
              </a:rPr>
              <a:t>ОРДЕНДЕРІМЕН</a:t>
            </a:r>
            <a:r>
              <a:rPr lang="ru-RU" sz="1500" dirty="0">
                <a:solidFill>
                  <a:srgbClr val="000000"/>
                </a:solidFill>
                <a:latin typeface="Arial" charset="0"/>
                <a:cs typeface="Arial" charset="0"/>
              </a:rPr>
              <a:t> </a:t>
            </a:r>
            <a:r>
              <a:rPr lang="ru-RU" sz="1500" dirty="0" err="1">
                <a:solidFill>
                  <a:srgbClr val="000000"/>
                </a:solidFill>
                <a:latin typeface="Arial" charset="0"/>
                <a:cs typeface="Arial" charset="0"/>
              </a:rPr>
              <a:t>МАРАПАТТАЛҒАН</a:t>
            </a:r>
            <a:r>
              <a:rPr lang="ru-RU" sz="1500" dirty="0">
                <a:solidFill>
                  <a:srgbClr val="000000"/>
                </a:solidFill>
                <a:latin typeface="Arial" charset="0"/>
                <a:cs typeface="Arial" charset="0"/>
              </a:rPr>
              <a:t> </a:t>
            </a:r>
            <a:r>
              <a:rPr lang="ru-RU" sz="1500" b="1" u="sng" dirty="0" err="1">
                <a:solidFill>
                  <a:srgbClr val="000000"/>
                </a:solidFill>
                <a:latin typeface="Arial" charset="0"/>
                <a:cs typeface="Arial" charset="0"/>
              </a:rPr>
              <a:t>КӨПБАЛАЛЫ</a:t>
            </a:r>
            <a:r>
              <a:rPr lang="ru-RU" sz="1500" b="1" u="sng" dirty="0">
                <a:solidFill>
                  <a:srgbClr val="000000"/>
                </a:solidFill>
                <a:latin typeface="Arial" charset="0"/>
                <a:cs typeface="Arial" charset="0"/>
              </a:rPr>
              <a:t> </a:t>
            </a:r>
            <a:r>
              <a:rPr lang="ru-RU" sz="1500" b="1" u="sng" dirty="0" err="1">
                <a:solidFill>
                  <a:srgbClr val="000000"/>
                </a:solidFill>
                <a:latin typeface="Arial" charset="0"/>
                <a:cs typeface="Arial" charset="0"/>
              </a:rPr>
              <a:t>АНАЛАР</a:t>
            </a:r>
            <a:r>
              <a:rPr lang="ru-RU" sz="1500" b="1" u="sng" dirty="0">
                <a:solidFill>
                  <a:srgbClr val="000000"/>
                </a:solidFill>
                <a:latin typeface="Arial" charset="0"/>
                <a:cs typeface="Arial" charset="0"/>
              </a:rPr>
              <a:t>;</a:t>
            </a:r>
          </a:p>
          <a:p>
            <a:pPr marL="261938" lvl="1" indent="-261938">
              <a:lnSpc>
                <a:spcPct val="90000"/>
              </a:lnSpc>
              <a:spcAft>
                <a:spcPct val="15000"/>
              </a:spcAft>
              <a:buClr>
                <a:srgbClr val="076785"/>
              </a:buClr>
              <a:buFontTx/>
              <a:buChar char="-"/>
              <a:defRPr/>
            </a:pPr>
            <a:endParaRPr lang="ru-RU" sz="1600" u="sng" dirty="0">
              <a:solidFill>
                <a:schemeClr val="tx1"/>
              </a:solidFill>
              <a:latin typeface="Arial" charset="0"/>
              <a:cs typeface="Arial" charset="0"/>
            </a:endParaRPr>
          </a:p>
        </p:txBody>
      </p:sp>
      <p:sp>
        <p:nvSpPr>
          <p:cNvPr id="47110" name="Прямоугольник 25"/>
          <p:cNvSpPr>
            <a:spLocks noChangeArrowheads="1"/>
          </p:cNvSpPr>
          <p:nvPr/>
        </p:nvSpPr>
        <p:spPr bwMode="auto">
          <a:xfrm>
            <a:off x="127000" y="4598988"/>
            <a:ext cx="2112963" cy="1476375"/>
          </a:xfrm>
          <a:prstGeom prst="rect">
            <a:avLst/>
          </a:prstGeom>
          <a:noFill/>
          <a:ln w="9525">
            <a:noFill/>
            <a:miter lim="800000"/>
            <a:headEnd/>
            <a:tailEnd/>
          </a:ln>
        </p:spPr>
        <p:txBody>
          <a:bodyPr>
            <a:spAutoFit/>
          </a:bodyPr>
          <a:lstStyle/>
          <a:p>
            <a:pPr algn="ctr"/>
            <a:r>
              <a:rPr lang="ru-RU" altLang="ru-RU" b="1">
                <a:latin typeface="Times New Roman" pitchFamily="18" charset="0"/>
                <a:cs typeface="Times New Roman" pitchFamily="18" charset="0"/>
              </a:rPr>
              <a:t>«Міндетті әлеуметтік медициналық сақтандыру туралы» ҚР Заңы</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Прямая соединительная линия 11"/>
          <p:cNvCxnSpPr/>
          <p:nvPr/>
        </p:nvCxnSpPr>
        <p:spPr>
          <a:xfrm>
            <a:off x="2628900" y="558800"/>
            <a:ext cx="3175" cy="5884863"/>
          </a:xfrm>
          <a:prstGeom prst="line">
            <a:avLst/>
          </a:prstGeom>
          <a:ln w="25400">
            <a:solidFill>
              <a:schemeClr val="accent1"/>
            </a:solidFill>
          </a:ln>
        </p:spPr>
        <p:style>
          <a:lnRef idx="3">
            <a:schemeClr val="accent6"/>
          </a:lnRef>
          <a:fillRef idx="0">
            <a:schemeClr val="accent6"/>
          </a:fillRef>
          <a:effectRef idx="2">
            <a:schemeClr val="accent6"/>
          </a:effectRef>
          <a:fontRef idx="minor">
            <a:schemeClr val="tx1"/>
          </a:fontRef>
        </p:style>
      </p:cxnSp>
      <p:cxnSp>
        <p:nvCxnSpPr>
          <p:cNvPr id="13" name="Прямая соединительная линия 12"/>
          <p:cNvCxnSpPr/>
          <p:nvPr/>
        </p:nvCxnSpPr>
        <p:spPr>
          <a:xfrm flipH="1">
            <a:off x="790575" y="755650"/>
            <a:ext cx="10355263" cy="4763"/>
          </a:xfrm>
          <a:prstGeom prst="line">
            <a:avLst/>
          </a:prstGeom>
          <a:ln w="25400">
            <a:solidFill>
              <a:schemeClr val="accent1"/>
            </a:solidFill>
          </a:ln>
        </p:spPr>
        <p:style>
          <a:lnRef idx="3">
            <a:schemeClr val="accent6"/>
          </a:lnRef>
          <a:fillRef idx="0">
            <a:schemeClr val="accent6"/>
          </a:fillRef>
          <a:effectRef idx="2">
            <a:schemeClr val="accent6"/>
          </a:effectRef>
          <a:fontRef idx="minor">
            <a:schemeClr val="tx1"/>
          </a:fontRef>
        </p:style>
      </p:cxnSp>
      <p:sp>
        <p:nvSpPr>
          <p:cNvPr id="49155" name="Прямоугольник 26"/>
          <p:cNvSpPr>
            <a:spLocks noChangeArrowheads="1"/>
          </p:cNvSpPr>
          <p:nvPr/>
        </p:nvSpPr>
        <p:spPr bwMode="auto">
          <a:xfrm>
            <a:off x="233363" y="104775"/>
            <a:ext cx="11958637" cy="461963"/>
          </a:xfrm>
          <a:prstGeom prst="rect">
            <a:avLst/>
          </a:prstGeom>
          <a:noFill/>
          <a:ln w="9525">
            <a:noFill/>
            <a:miter lim="800000"/>
            <a:headEnd/>
            <a:tailEnd/>
          </a:ln>
        </p:spPr>
        <p:txBody>
          <a:bodyPr>
            <a:spAutoFit/>
          </a:bodyPr>
          <a:lstStyle/>
          <a:p>
            <a:pPr algn="ctr"/>
            <a:r>
              <a:rPr lang="ru-RU" sz="2400" b="1">
                <a:solidFill>
                  <a:srgbClr val="2A4F1D"/>
                </a:solidFill>
                <a:latin typeface="Arial Narrow" pitchFamily="34" charset="0"/>
                <a:cs typeface="Times New Roman" pitchFamily="18" charset="0"/>
              </a:rPr>
              <a:t>Мемлекет келесі азаматтар үшін жарналар төлейді:</a:t>
            </a:r>
          </a:p>
        </p:txBody>
      </p:sp>
      <p:pic>
        <p:nvPicPr>
          <p:cNvPr id="49156" name="Picture 2" descr="Картинки по запросу ЧЕЛОВЕЧЕК фонд"/>
          <p:cNvPicPr>
            <a:picLocks noChangeAspect="1" noChangeArrowheads="1"/>
          </p:cNvPicPr>
          <p:nvPr/>
        </p:nvPicPr>
        <p:blipFill>
          <a:blip r:embed="rId3" cstate="print"/>
          <a:srcRect/>
          <a:stretch>
            <a:fillRect/>
          </a:stretch>
        </p:blipFill>
        <p:spPr bwMode="auto">
          <a:xfrm>
            <a:off x="106363" y="1606550"/>
            <a:ext cx="2505075" cy="2727325"/>
          </a:xfrm>
          <a:prstGeom prst="rect">
            <a:avLst/>
          </a:prstGeom>
          <a:noFill/>
          <a:ln w="9525">
            <a:noFill/>
            <a:miter lim="800000"/>
            <a:headEnd/>
            <a:tailEnd/>
          </a:ln>
        </p:spPr>
      </p:pic>
      <p:sp>
        <p:nvSpPr>
          <p:cNvPr id="20" name="Прямоугольник 19"/>
          <p:cNvSpPr/>
          <p:nvPr/>
        </p:nvSpPr>
        <p:spPr>
          <a:xfrm>
            <a:off x="2692400" y="850900"/>
            <a:ext cx="8597900" cy="5737225"/>
          </a:xfrm>
          <a:prstGeom prst="rect">
            <a:avLst/>
          </a:prstGeom>
          <a:noFill/>
          <a:ln w="12700">
            <a:solidFill>
              <a:schemeClr val="accent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78532" tIns="33243" rIns="33243" bIns="33244" anchor="ctr"/>
          <a:lstStyle/>
          <a:p>
            <a:pPr>
              <a:defRPr/>
            </a:pPr>
            <a:endParaRPr lang="ru-RU" b="1" u="sng">
              <a:solidFill>
                <a:srgbClr val="000000"/>
              </a:solidFill>
              <a:latin typeface="Arial" charset="0"/>
              <a:cs typeface="Arial" charset="0"/>
            </a:endParaRPr>
          </a:p>
          <a:p>
            <a:pPr marL="285750" lvl="1" indent="-285750">
              <a:lnSpc>
                <a:spcPct val="90000"/>
              </a:lnSpc>
              <a:spcAft>
                <a:spcPct val="15000"/>
              </a:spcAft>
              <a:buClr>
                <a:srgbClr val="076785"/>
              </a:buClr>
              <a:buFontTx/>
              <a:buChar char="-"/>
              <a:defRPr/>
            </a:pPr>
            <a:endParaRPr lang="ru-RU" sz="1600" u="sng">
              <a:solidFill>
                <a:schemeClr val="tx1"/>
              </a:solidFill>
              <a:latin typeface="Arial" charset="0"/>
              <a:cs typeface="Arial" charset="0"/>
            </a:endParaRPr>
          </a:p>
        </p:txBody>
      </p:sp>
      <p:sp>
        <p:nvSpPr>
          <p:cNvPr id="49158" name="Прямоугольник 1"/>
          <p:cNvSpPr>
            <a:spLocks noChangeArrowheads="1"/>
          </p:cNvSpPr>
          <p:nvPr/>
        </p:nvSpPr>
        <p:spPr bwMode="auto">
          <a:xfrm>
            <a:off x="2930525" y="771525"/>
            <a:ext cx="8359775" cy="4740275"/>
          </a:xfrm>
          <a:prstGeom prst="rect">
            <a:avLst/>
          </a:prstGeom>
          <a:noFill/>
          <a:ln w="9525">
            <a:noFill/>
            <a:miter lim="800000"/>
            <a:headEnd/>
            <a:tailEnd/>
          </a:ln>
        </p:spPr>
        <p:txBody>
          <a:bodyPr>
            <a:spAutoFit/>
          </a:bodyPr>
          <a:lstStyle/>
          <a:p>
            <a:pPr algn="just"/>
            <a:endParaRPr lang="ru-RU" sz="1500" b="1" u="sng"/>
          </a:p>
          <a:p>
            <a:r>
              <a:rPr lang="ru-RU" sz="1500" b="1" u="sng"/>
              <a:t>БАЛА (БАЛАЛАРДЫ) ТУУҒА, ЖАҢА ТУҒАН БАЛАНЫ (БАЛАЛАРДЫ) АСЫРАП АЛУҒА БАЙЛАНЫСТЫ, БАЛА (БАЛАЛАР) ҮШ ЖАСҚА ТОЛҒАНҒА ДЕЙІН ОНЫҢ (ОЛАРДЫҢ) КҮТІМІ БОЙЫНША ДЕМАЛЫСТА ОТЫРҒАН АДАМДАР;</a:t>
            </a:r>
          </a:p>
          <a:p>
            <a:endParaRPr lang="kk-KZ" sz="1500"/>
          </a:p>
          <a:p>
            <a:r>
              <a:rPr lang="ru-RU" sz="1500" b="1" u="sng"/>
              <a:t>ЗЕЙНЕТАҚЫ ТӨЛЕМДЕРІН АЛУШЫЛАР, ОНЫҢ ІШІНДЕ ҰЛЫ ОТАН СОҒЫСЫНЫҢ МҮГЕДЕКТЕРІ МЕН ҚАТЫСУШЫЛАРЫ;</a:t>
            </a:r>
          </a:p>
          <a:p>
            <a:endParaRPr lang="ru-RU" sz="1500"/>
          </a:p>
          <a:p>
            <a:r>
              <a:rPr lang="ru-RU" sz="1500" b="1" u="sng"/>
              <a:t>ҚЫЛМЫСТЫҚ-АТҚАРУ (ПЕНИТЕНЦИАРЛЫҚ) ЖҮЙЕСІНІҢ МЕКЕМЕЛЕРІНДЕ (ҚАУІПСІЗДІГІ ЕҢ ТӨМЕН МЕКЕМЕЛЕРДІ ҚОСПАҒАНДА) СОТ ҮКІМІ БОЙЫНША ЖАЗАСЫН ӨТЕП ЖАТҚАН АДАМДАР;</a:t>
            </a:r>
          </a:p>
          <a:p>
            <a:endParaRPr lang="ru-RU" sz="1500"/>
          </a:p>
          <a:p>
            <a:r>
              <a:rPr lang="ru-RU" sz="1500" b="1" u="sng"/>
              <a:t>ТЕРГЕУ ИЗОЛЯТОРЛАРЫНДАҒЫ АДАМДАР;</a:t>
            </a:r>
          </a:p>
          <a:p>
            <a:pPr marL="0" lvl="1"/>
            <a:endParaRPr lang="ru-RU" sz="1500" b="1" u="sng"/>
          </a:p>
          <a:p>
            <a:pPr marL="0" lvl="1"/>
            <a:r>
              <a:rPr lang="ru-RU" sz="1500" b="1" u="sng"/>
              <a:t>ОҚУДЫ АЯҚТАҒАННАН КЕЙІНГІ КЕЛЕСІ КҮНТІЗБЕЛІК ҮШ АЙ ІШІНДЕ ОРТА, ТЕХНИКАЛЫҚ ЖӘНЕ КӘСІПТІК, ОРТА БІЛІМНЕН КЕЙІНГІ, ЖОҒАРЫ БІЛІМ БЕРУ, СОНДАЙ-АҚ ЖОҒАРЫ БІЛІМНЕН КЕЙІНГІ БІЛІМ БЕРУ ҰЙЫМДАРЫНЫҢ КҮНДІЗГІ ОҚУ БӨЛІМІНДЕ ОҚУЫН АЯҚТАҒАН АДАМДАР </a:t>
            </a:r>
          </a:p>
          <a:p>
            <a:endParaRPr lang="en-US" sz="1600"/>
          </a:p>
          <a:p>
            <a:endParaRPr lang="ru-RU" sz="1600"/>
          </a:p>
        </p:txBody>
      </p:sp>
      <p:sp>
        <p:nvSpPr>
          <p:cNvPr id="49159" name="Прямоугольник 25"/>
          <p:cNvSpPr>
            <a:spLocks noChangeArrowheads="1"/>
          </p:cNvSpPr>
          <p:nvPr/>
        </p:nvSpPr>
        <p:spPr bwMode="auto">
          <a:xfrm>
            <a:off x="127000" y="4200525"/>
            <a:ext cx="1701800" cy="1754188"/>
          </a:xfrm>
          <a:prstGeom prst="rect">
            <a:avLst/>
          </a:prstGeom>
          <a:noFill/>
          <a:ln w="9525">
            <a:noFill/>
            <a:miter lim="800000"/>
            <a:headEnd/>
            <a:tailEnd/>
          </a:ln>
        </p:spPr>
        <p:txBody>
          <a:bodyPr>
            <a:spAutoFit/>
          </a:bodyPr>
          <a:lstStyle/>
          <a:p>
            <a:pPr algn="ctr"/>
            <a:r>
              <a:rPr lang="ru-RU" altLang="ru-RU" b="1">
                <a:latin typeface="Times New Roman" pitchFamily="18" charset="0"/>
                <a:cs typeface="Times New Roman" pitchFamily="18" charset="0"/>
              </a:rPr>
              <a:t>«Міндетті әлеуметтік медициналық сақтандыру туралы» ҚР Заңы</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253439"/>
          </a:xfrm>
        </p:spPr>
        <p:txBody>
          <a:bodyPr>
            <a:noAutofit/>
          </a:bodyPr>
          <a:lstStyle/>
          <a:p>
            <a:r>
              <a:rPr lang="ru-RU" sz="3000" b="1" dirty="0" smtClean="0">
                <a:solidFill>
                  <a:schemeClr val="accent1">
                    <a:lumMod val="50000"/>
                  </a:schemeClr>
                </a:solidFill>
                <a:latin typeface="Arial" pitchFamily="34" charset="0"/>
                <a:cs typeface="Arial" pitchFamily="34" charset="0"/>
              </a:rPr>
              <a:t>2017 </a:t>
            </a:r>
            <a:r>
              <a:rPr lang="ru-RU" sz="3000" b="1" dirty="0" err="1" smtClean="0">
                <a:solidFill>
                  <a:schemeClr val="accent1">
                    <a:lumMod val="50000"/>
                  </a:schemeClr>
                </a:solidFill>
                <a:latin typeface="Arial" pitchFamily="34" charset="0"/>
                <a:cs typeface="Arial" pitchFamily="34" charset="0"/>
              </a:rPr>
              <a:t>жылы</a:t>
            </a:r>
            <a:r>
              <a:rPr lang="ru-RU" sz="3000" b="1" dirty="0" smtClean="0">
                <a:solidFill>
                  <a:schemeClr val="accent1">
                    <a:lumMod val="50000"/>
                  </a:schemeClr>
                </a:solidFill>
                <a:latin typeface="Arial" pitchFamily="34" charset="0"/>
                <a:cs typeface="Arial" pitchFamily="34" charset="0"/>
              </a:rPr>
              <a:t> МӘМС </a:t>
            </a:r>
            <a:r>
              <a:rPr lang="ru-RU" sz="3000" b="1" dirty="0" err="1" smtClean="0">
                <a:solidFill>
                  <a:schemeClr val="accent1">
                    <a:lumMod val="50000"/>
                  </a:schemeClr>
                </a:solidFill>
                <a:latin typeface="Arial" pitchFamily="34" charset="0"/>
                <a:cs typeface="Arial" pitchFamily="34" charset="0"/>
              </a:rPr>
              <a:t>қорына аударылған жарналар</a:t>
            </a:r>
            <a:r>
              <a:rPr lang="ru-RU" sz="3000" b="1" dirty="0" smtClean="0">
                <a:solidFill>
                  <a:schemeClr val="accent1">
                    <a:lumMod val="50000"/>
                  </a:schemeClr>
                </a:solidFill>
                <a:latin typeface="Arial" pitchFamily="34" charset="0"/>
                <a:cs typeface="Arial" pitchFamily="34" charset="0"/>
              </a:rPr>
              <a:t> мен </a:t>
            </a:r>
            <a:r>
              <a:rPr lang="ru-RU" sz="3000" b="1" dirty="0" err="1" smtClean="0">
                <a:solidFill>
                  <a:schemeClr val="accent1">
                    <a:lumMod val="50000"/>
                  </a:schemeClr>
                </a:solidFill>
                <a:latin typeface="Arial" pitchFamily="34" charset="0"/>
                <a:cs typeface="Arial" pitchFamily="34" charset="0"/>
              </a:rPr>
              <a:t>аударымдар</a:t>
            </a:r>
            <a:r>
              <a:rPr lang="ru-RU" sz="3000" b="1" dirty="0" smtClean="0">
                <a:solidFill>
                  <a:schemeClr val="accent1">
                    <a:lumMod val="50000"/>
                  </a:schemeClr>
                </a:solidFill>
                <a:latin typeface="Arial" pitchFamily="34" charset="0"/>
                <a:cs typeface="Arial" pitchFamily="34" charset="0"/>
              </a:rPr>
              <a:t> </a:t>
            </a:r>
            <a:r>
              <a:rPr lang="ru-RU" sz="3000" b="1" dirty="0" err="1" smtClean="0">
                <a:solidFill>
                  <a:schemeClr val="accent1">
                    <a:lumMod val="50000"/>
                  </a:schemeClr>
                </a:solidFill>
                <a:latin typeface="Arial" pitchFamily="34" charset="0"/>
                <a:cs typeface="Arial" pitchFamily="34" charset="0"/>
              </a:rPr>
              <a:t>көлемі</a:t>
            </a:r>
            <a:r>
              <a:rPr lang="ru-RU" sz="3000" b="1" dirty="0" smtClean="0">
                <a:solidFill>
                  <a:schemeClr val="accent1">
                    <a:lumMod val="50000"/>
                  </a:schemeClr>
                </a:solidFill>
                <a:latin typeface="Arial" pitchFamily="34" charset="0"/>
                <a:cs typeface="Arial" pitchFamily="34" charset="0"/>
              </a:rPr>
              <a:t>.</a:t>
            </a:r>
            <a:endParaRPr lang="ru-RU" sz="3000" b="1" dirty="0">
              <a:solidFill>
                <a:schemeClr val="accent1">
                  <a:lumMod val="50000"/>
                </a:schemeClr>
              </a:solidFill>
              <a:latin typeface="Arial" pitchFamily="34" charset="0"/>
              <a:cs typeface="Arial" pitchFamily="34" charset="0"/>
            </a:endParaRPr>
          </a:p>
        </p:txBody>
      </p:sp>
      <p:graphicFrame>
        <p:nvGraphicFramePr>
          <p:cNvPr id="4" name="Диаграмма 3"/>
          <p:cNvGraphicFramePr/>
          <p:nvPr>
            <p:extLst>
              <p:ext uri="{D42A27DB-BD31-4B8C-83A1-F6EECF244321}">
                <p14:modId xmlns:p14="http://schemas.microsoft.com/office/powerpoint/2010/main" xmlns="" val="2408646003"/>
              </p:ext>
            </p:extLst>
          </p:nvPr>
        </p:nvGraphicFramePr>
        <p:xfrm>
          <a:off x="270436" y="1021976"/>
          <a:ext cx="5484906" cy="497541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61366" y="2094676"/>
            <a:ext cx="4719916" cy="830997"/>
          </a:xfrm>
          <a:prstGeom prst="rect">
            <a:avLst/>
          </a:prstGeom>
          <a:noFill/>
        </p:spPr>
        <p:txBody>
          <a:bodyPr wrap="square" rtlCol="0">
            <a:spAutoFit/>
          </a:bodyPr>
          <a:lstStyle/>
          <a:p>
            <a:r>
              <a:rPr lang="ru-RU" sz="1600" b="1" dirty="0" err="1" smtClean="0">
                <a:solidFill>
                  <a:srgbClr val="002060"/>
                </a:solidFill>
              </a:rPr>
              <a:t>Барлық түсімдер</a:t>
            </a:r>
            <a:endParaRPr lang="ru-RU" sz="1600" b="1" dirty="0" smtClean="0">
              <a:solidFill>
                <a:srgbClr val="002060"/>
              </a:solidFill>
            </a:endParaRPr>
          </a:p>
          <a:p>
            <a:r>
              <a:rPr lang="ru-RU" sz="1600" b="1" dirty="0" smtClean="0">
                <a:solidFill>
                  <a:srgbClr val="002060"/>
                </a:solidFill>
              </a:rPr>
              <a:t> 01.07.2017ж. мен 31.12.2017 ж. –  32,1 млрд. </a:t>
            </a:r>
            <a:r>
              <a:rPr lang="ru-RU" sz="1600" b="1" dirty="0" err="1" smtClean="0">
                <a:solidFill>
                  <a:srgbClr val="002060"/>
                </a:solidFill>
              </a:rPr>
              <a:t>теңге</a:t>
            </a:r>
            <a:r>
              <a:rPr lang="ru-RU" sz="1600" b="1" dirty="0" smtClean="0">
                <a:solidFill>
                  <a:srgbClr val="002060"/>
                </a:solidFill>
              </a:rPr>
              <a:t> </a:t>
            </a:r>
            <a:endParaRPr lang="ru-RU" sz="1600" b="1" dirty="0">
              <a:solidFill>
                <a:srgbClr val="002060"/>
              </a:solidFill>
            </a:endParaRPr>
          </a:p>
        </p:txBody>
      </p:sp>
      <p:graphicFrame>
        <p:nvGraphicFramePr>
          <p:cNvPr id="5" name="Диаграмма 4"/>
          <p:cNvGraphicFramePr/>
          <p:nvPr>
            <p:extLst>
              <p:ext uri="{D42A27DB-BD31-4B8C-83A1-F6EECF244321}">
                <p14:modId xmlns:p14="http://schemas.microsoft.com/office/powerpoint/2010/main" xmlns="" val="2788336184"/>
              </p:ext>
            </p:extLst>
          </p:nvPr>
        </p:nvGraphicFramePr>
        <p:xfrm>
          <a:off x="6118412" y="901148"/>
          <a:ext cx="6073588" cy="463904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9488557" y="2144765"/>
            <a:ext cx="2560008" cy="1292662"/>
          </a:xfrm>
          <a:prstGeom prst="rect">
            <a:avLst/>
          </a:prstGeom>
          <a:noFill/>
        </p:spPr>
        <p:txBody>
          <a:bodyPr wrap="square" rtlCol="0">
            <a:spAutoFit/>
          </a:bodyPr>
          <a:lstStyle/>
          <a:p>
            <a:r>
              <a:rPr lang="ru-RU" sz="1600" b="1" dirty="0" err="1" smtClean="0">
                <a:solidFill>
                  <a:srgbClr val="7030A0"/>
                </a:solidFill>
              </a:rPr>
              <a:t>Барлық түсімдер </a:t>
            </a:r>
            <a:r>
              <a:rPr lang="ru-RU" sz="1600" b="1" dirty="0" smtClean="0">
                <a:solidFill>
                  <a:srgbClr val="7030A0"/>
                </a:solidFill>
              </a:rPr>
              <a:t>01.07.2017ж. мен  </a:t>
            </a:r>
          </a:p>
          <a:p>
            <a:r>
              <a:rPr lang="ru-RU" sz="1600" b="1" dirty="0" smtClean="0">
                <a:solidFill>
                  <a:srgbClr val="7030A0"/>
                </a:solidFill>
              </a:rPr>
              <a:t>31.12.2017 г. –  906,5 млн. </a:t>
            </a:r>
            <a:r>
              <a:rPr lang="ru-RU" sz="1600" b="1" dirty="0" err="1" smtClean="0">
                <a:solidFill>
                  <a:srgbClr val="7030A0"/>
                </a:solidFill>
              </a:rPr>
              <a:t>теңге</a:t>
            </a:r>
            <a:endParaRPr lang="ru-RU" sz="1600" b="1" dirty="0" smtClean="0">
              <a:solidFill>
                <a:srgbClr val="7030A0"/>
              </a:solidFill>
            </a:endParaRPr>
          </a:p>
          <a:p>
            <a:r>
              <a:rPr lang="ru-RU" sz="1400" b="1" dirty="0" smtClean="0">
                <a:solidFill>
                  <a:schemeClr val="accent1">
                    <a:lumMod val="50000"/>
                  </a:schemeClr>
                </a:solidFill>
              </a:rPr>
              <a:t>   </a:t>
            </a:r>
            <a:endParaRPr lang="ru-RU" sz="1400" b="1" dirty="0">
              <a:solidFill>
                <a:schemeClr val="accent1">
                  <a:lumMod val="50000"/>
                </a:schemeClr>
              </a:solidFill>
            </a:endParaRPr>
          </a:p>
        </p:txBody>
      </p:sp>
    </p:spTree>
    <p:extLst>
      <p:ext uri="{BB962C8B-B14F-4D97-AF65-F5344CB8AC3E}">
        <p14:creationId xmlns:p14="http://schemas.microsoft.com/office/powerpoint/2010/main" xmlns="" val="3697528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Прямая соединительная линия 11"/>
          <p:cNvCxnSpPr/>
          <p:nvPr/>
        </p:nvCxnSpPr>
        <p:spPr>
          <a:xfrm>
            <a:off x="2135188" y="868363"/>
            <a:ext cx="3175" cy="5884862"/>
          </a:xfrm>
          <a:prstGeom prst="line">
            <a:avLst/>
          </a:prstGeom>
          <a:ln w="25400">
            <a:solidFill>
              <a:schemeClr val="accent1"/>
            </a:solidFill>
          </a:ln>
        </p:spPr>
        <p:style>
          <a:lnRef idx="3">
            <a:schemeClr val="accent6"/>
          </a:lnRef>
          <a:fillRef idx="0">
            <a:schemeClr val="accent6"/>
          </a:fillRef>
          <a:effectRef idx="2">
            <a:schemeClr val="accent6"/>
          </a:effectRef>
          <a:fontRef idx="minor">
            <a:schemeClr val="tx1"/>
          </a:fontRef>
        </p:style>
      </p:cxnSp>
      <p:cxnSp>
        <p:nvCxnSpPr>
          <p:cNvPr id="13" name="Прямая соединительная линия 12"/>
          <p:cNvCxnSpPr/>
          <p:nvPr/>
        </p:nvCxnSpPr>
        <p:spPr>
          <a:xfrm flipH="1">
            <a:off x="666750" y="1109663"/>
            <a:ext cx="9866313" cy="14287"/>
          </a:xfrm>
          <a:prstGeom prst="line">
            <a:avLst/>
          </a:prstGeom>
          <a:ln w="25400">
            <a:solidFill>
              <a:schemeClr val="accent1"/>
            </a:solidFill>
          </a:ln>
        </p:spPr>
        <p:style>
          <a:lnRef idx="3">
            <a:schemeClr val="accent6"/>
          </a:lnRef>
          <a:fillRef idx="0">
            <a:schemeClr val="accent6"/>
          </a:fillRef>
          <a:effectRef idx="2">
            <a:schemeClr val="accent6"/>
          </a:effectRef>
          <a:fontRef idx="minor">
            <a:schemeClr val="tx1"/>
          </a:fontRef>
        </p:style>
      </p:cxnSp>
      <p:sp>
        <p:nvSpPr>
          <p:cNvPr id="27" name="Прямоугольник 26"/>
          <p:cNvSpPr/>
          <p:nvPr/>
        </p:nvSpPr>
        <p:spPr>
          <a:xfrm>
            <a:off x="465138" y="301625"/>
            <a:ext cx="11422062" cy="461963"/>
          </a:xfrm>
          <a:prstGeom prst="rect">
            <a:avLst/>
          </a:prstGeom>
        </p:spPr>
        <p:txBody>
          <a:bodyPr>
            <a:spAutoFit/>
          </a:bodyPr>
          <a:lstStyle/>
          <a:p>
            <a:pPr algn="ctr" fontAlgn="auto">
              <a:spcBef>
                <a:spcPts val="0"/>
              </a:spcBef>
              <a:spcAft>
                <a:spcPts val="0"/>
              </a:spcAft>
              <a:defRPr/>
            </a:pPr>
            <a:r>
              <a:rPr lang="kk-KZ" sz="2400" b="1" dirty="0">
                <a:latin typeface="Arial" pitchFamily="34" charset="0"/>
                <a:cs typeface="Arial" pitchFamily="34" charset="0"/>
              </a:rPr>
              <a:t>МӘМС-ға жарна төлейтін қосымша тізім </a:t>
            </a:r>
            <a:endParaRPr lang="ru-RU" sz="2400" b="1" dirty="0">
              <a:solidFill>
                <a:schemeClr val="accent1">
                  <a:lumMod val="50000"/>
                </a:schemeClr>
              </a:solidFill>
              <a:latin typeface="Arial Narrow"/>
              <a:ea typeface="Times New Roman" panose="02020603050405020304" pitchFamily="18" charset="0"/>
              <a:cs typeface="+mn-cs"/>
            </a:endParaRPr>
          </a:p>
        </p:txBody>
      </p:sp>
      <p:pic>
        <p:nvPicPr>
          <p:cNvPr id="51204" name="Picture 2" descr="Картинки по запросу ЧЕЛОВЕЧЕК фонд"/>
          <p:cNvPicPr>
            <a:picLocks noChangeAspect="1" noChangeArrowheads="1"/>
          </p:cNvPicPr>
          <p:nvPr/>
        </p:nvPicPr>
        <p:blipFill>
          <a:blip r:embed="rId3" cstate="print"/>
          <a:srcRect/>
          <a:stretch>
            <a:fillRect/>
          </a:stretch>
        </p:blipFill>
        <p:spPr bwMode="auto">
          <a:xfrm>
            <a:off x="179388" y="1568450"/>
            <a:ext cx="1955800" cy="3375025"/>
          </a:xfrm>
          <a:prstGeom prst="rect">
            <a:avLst/>
          </a:prstGeom>
          <a:noFill/>
          <a:ln w="9525">
            <a:noFill/>
            <a:miter lim="800000"/>
            <a:headEnd/>
            <a:tailEnd/>
          </a:ln>
        </p:spPr>
      </p:pic>
      <p:sp>
        <p:nvSpPr>
          <p:cNvPr id="19" name="Прямоугольник 18"/>
          <p:cNvSpPr/>
          <p:nvPr/>
        </p:nvSpPr>
        <p:spPr>
          <a:xfrm>
            <a:off x="2220913" y="1192213"/>
            <a:ext cx="9255125" cy="517525"/>
          </a:xfrm>
          <a:prstGeom prst="rect">
            <a:avLst/>
          </a:prstGeom>
          <a:noFill/>
          <a:ln w="12700">
            <a:solidFill>
              <a:schemeClr val="accent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78532" tIns="33243" rIns="33243" bIns="33244" spcCol="1270" anchor="ctr"/>
          <a:lstStyle/>
          <a:p>
            <a:pPr marL="0" lvl="1" algn="just" defTabSz="490889" fontAlgn="auto">
              <a:lnSpc>
                <a:spcPct val="90000"/>
              </a:lnSpc>
              <a:spcAft>
                <a:spcPct val="15000"/>
              </a:spcAft>
              <a:buClr>
                <a:schemeClr val="accent6">
                  <a:lumMod val="75000"/>
                </a:schemeClr>
              </a:buClr>
              <a:defRPr/>
            </a:pPr>
            <a:r>
              <a:rPr lang="kk-KZ" sz="2000" b="1" dirty="0">
                <a:latin typeface="Arial" pitchFamily="34" charset="0"/>
                <a:cs typeface="Arial" pitchFamily="34" charset="0"/>
              </a:rPr>
              <a:t>Мақсаты – медициналық қызметтің және жалпы қолжетімділік қағидаларын қамтамассыз ету </a:t>
            </a:r>
            <a:endParaRPr lang="ru-RU" sz="2000" b="1" dirty="0">
              <a:solidFill>
                <a:schemeClr val="tx1"/>
              </a:solidFill>
              <a:latin typeface="Arial" pitchFamily="34" charset="0"/>
              <a:cs typeface="Arial" pitchFamily="34" charset="0"/>
            </a:endParaRPr>
          </a:p>
        </p:txBody>
      </p:sp>
      <p:sp>
        <p:nvSpPr>
          <p:cNvPr id="20" name="Прямоугольник 19"/>
          <p:cNvSpPr/>
          <p:nvPr/>
        </p:nvSpPr>
        <p:spPr>
          <a:xfrm>
            <a:off x="2201863" y="1773238"/>
            <a:ext cx="6297612" cy="4895850"/>
          </a:xfrm>
          <a:prstGeom prst="rect">
            <a:avLst/>
          </a:prstGeom>
          <a:noFill/>
          <a:ln w="12700">
            <a:solidFill>
              <a:schemeClr val="accent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78532" tIns="33243" rIns="33243" bIns="33244" spcCol="1270"/>
          <a:lstStyle/>
          <a:p>
            <a:pPr marL="0" lvl="1" defTabSz="490889" fontAlgn="auto">
              <a:lnSpc>
                <a:spcPct val="90000"/>
              </a:lnSpc>
              <a:spcAft>
                <a:spcPct val="15000"/>
              </a:spcAft>
              <a:buClr>
                <a:schemeClr val="accent6">
                  <a:lumMod val="75000"/>
                </a:schemeClr>
              </a:buClr>
              <a:defRPr/>
            </a:pPr>
            <a:endParaRPr lang="kk-KZ" sz="1400" u="sng" dirty="0">
              <a:latin typeface="Arial" pitchFamily="34" charset="0"/>
              <a:cs typeface="Arial" pitchFamily="34" charset="0"/>
            </a:endParaRPr>
          </a:p>
          <a:p>
            <a:pPr marL="262294" lvl="1" indent="-262294" defTabSz="490889" fontAlgn="auto">
              <a:lnSpc>
                <a:spcPct val="90000"/>
              </a:lnSpc>
              <a:spcAft>
                <a:spcPct val="15000"/>
              </a:spcAft>
              <a:buClr>
                <a:schemeClr val="accent6">
                  <a:lumMod val="75000"/>
                </a:schemeClr>
              </a:buClr>
              <a:buFontTx/>
              <a:buChar char="►"/>
              <a:defRPr/>
            </a:pPr>
            <a:endParaRPr lang="ru-RU" sz="1200" i="1" dirty="0">
              <a:latin typeface="Arial" pitchFamily="34" charset="0"/>
              <a:cs typeface="Arial" pitchFamily="34" charset="0"/>
            </a:endParaRPr>
          </a:p>
          <a:p>
            <a:pPr marL="262294" lvl="1" indent="-262294" algn="just" defTabSz="490889" fontAlgn="auto">
              <a:lnSpc>
                <a:spcPct val="90000"/>
              </a:lnSpc>
              <a:spcAft>
                <a:spcPct val="15000"/>
              </a:spcAft>
              <a:buClr>
                <a:schemeClr val="accent6">
                  <a:lumMod val="75000"/>
                </a:schemeClr>
              </a:buClr>
              <a:buFontTx/>
              <a:buChar char="►"/>
              <a:defRPr/>
            </a:pPr>
            <a:r>
              <a:rPr lang="ru-RU" b="1" u="sng" dirty="0" err="1">
                <a:latin typeface="Arial" pitchFamily="34" charset="0"/>
                <a:cs typeface="Arial" pitchFamily="34" charset="0"/>
              </a:rPr>
              <a:t>БЕЛСЕНДІ</a:t>
            </a:r>
            <a:r>
              <a:rPr lang="ru-RU" b="1" u="sng" dirty="0">
                <a:latin typeface="Arial" pitchFamily="34" charset="0"/>
                <a:cs typeface="Arial" pitchFamily="34" charset="0"/>
              </a:rPr>
              <a:t> </a:t>
            </a:r>
            <a:r>
              <a:rPr lang="ru-RU" b="1" u="sng" dirty="0" err="1">
                <a:latin typeface="Arial" pitchFamily="34" charset="0"/>
                <a:cs typeface="Arial" pitchFamily="34" charset="0"/>
              </a:rPr>
              <a:t>ЕМЕС</a:t>
            </a:r>
            <a:r>
              <a:rPr lang="ru-RU" b="1" u="sng" dirty="0">
                <a:latin typeface="Arial" pitchFamily="34" charset="0"/>
                <a:cs typeface="Arial" pitchFamily="34" charset="0"/>
              </a:rPr>
              <a:t> </a:t>
            </a:r>
            <a:r>
              <a:rPr lang="ru-RU" b="1" u="sng" dirty="0" err="1">
                <a:latin typeface="Arial" pitchFamily="34" charset="0"/>
                <a:cs typeface="Arial" pitchFamily="34" charset="0"/>
              </a:rPr>
              <a:t>ТҰРҒЫНДАР</a:t>
            </a:r>
            <a:r>
              <a:rPr lang="ru-RU" b="1" u="sng" dirty="0">
                <a:latin typeface="Arial" pitchFamily="34" charset="0"/>
                <a:cs typeface="Arial" pitchFamily="34" charset="0"/>
              </a:rPr>
              <a:t> </a:t>
            </a:r>
            <a:r>
              <a:rPr lang="ru-RU" dirty="0">
                <a:latin typeface="Arial" pitchFamily="34" charset="0"/>
                <a:cs typeface="Arial" pitchFamily="34" charset="0"/>
              </a:rPr>
              <a:t>– </a:t>
            </a:r>
            <a:r>
              <a:rPr lang="ru-RU" dirty="0" err="1">
                <a:latin typeface="Arial" pitchFamily="34" charset="0"/>
                <a:cs typeface="Arial" pitchFamily="34" charset="0"/>
              </a:rPr>
              <a:t>өзге</a:t>
            </a:r>
            <a:r>
              <a:rPr lang="ru-RU" dirty="0">
                <a:latin typeface="Arial" pitchFamily="34" charset="0"/>
                <a:cs typeface="Arial" pitchFamily="34" charset="0"/>
              </a:rPr>
              <a:t> </a:t>
            </a:r>
            <a:r>
              <a:rPr lang="ru-RU" dirty="0" err="1">
                <a:latin typeface="Arial" pitchFamily="34" charset="0"/>
                <a:cs typeface="Arial" pitchFamily="34" charset="0"/>
              </a:rPr>
              <a:t>адамдар</a:t>
            </a:r>
            <a:r>
              <a:rPr lang="ru-RU" dirty="0">
                <a:latin typeface="Arial" pitchFamily="34" charset="0"/>
                <a:cs typeface="Arial" pitchFamily="34" charset="0"/>
              </a:rPr>
              <a:t>, </a:t>
            </a:r>
            <a:r>
              <a:rPr lang="ru-RU" dirty="0" err="1">
                <a:latin typeface="Arial" pitchFamily="34" charset="0"/>
                <a:cs typeface="Arial" pitchFamily="34" charset="0"/>
              </a:rPr>
              <a:t>оның</a:t>
            </a:r>
            <a:r>
              <a:rPr lang="ru-RU" dirty="0">
                <a:latin typeface="Arial" pitchFamily="34" charset="0"/>
                <a:cs typeface="Arial" pitchFamily="34" charset="0"/>
              </a:rPr>
              <a:t> </a:t>
            </a:r>
            <a:r>
              <a:rPr lang="ru-RU" dirty="0" err="1">
                <a:latin typeface="Arial" pitchFamily="34" charset="0"/>
                <a:cs typeface="Arial" pitchFamily="34" charset="0"/>
              </a:rPr>
              <a:t>ішінде</a:t>
            </a:r>
            <a:r>
              <a:rPr lang="ru-RU" dirty="0">
                <a:latin typeface="Arial" pitchFamily="34" charset="0"/>
                <a:cs typeface="Arial" pitchFamily="34" charset="0"/>
              </a:rPr>
              <a:t> «</a:t>
            </a:r>
            <a:r>
              <a:rPr lang="ru-RU" dirty="0" err="1">
                <a:latin typeface="Arial" pitchFamily="34" charset="0"/>
                <a:cs typeface="Arial" pitchFamily="34" charset="0"/>
              </a:rPr>
              <a:t>Халықты</a:t>
            </a:r>
            <a:r>
              <a:rPr lang="ru-RU" dirty="0">
                <a:latin typeface="Arial" pitchFamily="34" charset="0"/>
                <a:cs typeface="Arial" pitchFamily="34" charset="0"/>
              </a:rPr>
              <a:t> </a:t>
            </a:r>
            <a:r>
              <a:rPr lang="ru-RU" dirty="0" err="1">
                <a:latin typeface="Arial" pitchFamily="34" charset="0"/>
                <a:cs typeface="Arial" pitchFamily="34" charset="0"/>
              </a:rPr>
              <a:t>жұмыспен</a:t>
            </a:r>
            <a:r>
              <a:rPr lang="ru-RU" dirty="0">
                <a:latin typeface="Arial" pitchFamily="34" charset="0"/>
                <a:cs typeface="Arial" pitchFamily="34" charset="0"/>
              </a:rPr>
              <a:t> </a:t>
            </a:r>
            <a:r>
              <a:rPr lang="ru-RU" dirty="0" err="1">
                <a:latin typeface="Arial" pitchFamily="34" charset="0"/>
                <a:cs typeface="Arial" pitchFamily="34" charset="0"/>
              </a:rPr>
              <a:t>қамту</a:t>
            </a:r>
            <a:r>
              <a:rPr lang="ru-RU" dirty="0">
                <a:latin typeface="Arial" pitchFamily="34" charset="0"/>
                <a:cs typeface="Arial" pitchFamily="34" charset="0"/>
              </a:rPr>
              <a:t> </a:t>
            </a:r>
            <a:r>
              <a:rPr lang="ru-RU" dirty="0" err="1">
                <a:latin typeface="Arial" pitchFamily="34" charset="0"/>
                <a:cs typeface="Arial" pitchFamily="34" charset="0"/>
              </a:rPr>
              <a:t>туралы</a:t>
            </a:r>
            <a:r>
              <a:rPr lang="ru-RU" dirty="0">
                <a:latin typeface="Arial" pitchFamily="34" charset="0"/>
                <a:cs typeface="Arial" pitchFamily="34" charset="0"/>
              </a:rPr>
              <a:t>» </a:t>
            </a:r>
            <a:r>
              <a:rPr lang="ru-RU" dirty="0" err="1">
                <a:latin typeface="Arial" pitchFamily="34" charset="0"/>
                <a:cs typeface="Arial" pitchFamily="34" charset="0"/>
              </a:rPr>
              <a:t>ҚР</a:t>
            </a:r>
            <a:r>
              <a:rPr lang="ru-RU" dirty="0">
                <a:latin typeface="Arial" pitchFamily="34" charset="0"/>
                <a:cs typeface="Arial" pitchFamily="34" charset="0"/>
              </a:rPr>
              <a:t> </a:t>
            </a:r>
            <a:r>
              <a:rPr lang="ru-RU" dirty="0" err="1">
                <a:latin typeface="Arial" pitchFamily="34" charset="0"/>
                <a:cs typeface="Arial" pitchFamily="34" charset="0"/>
              </a:rPr>
              <a:t>заңымен</a:t>
            </a:r>
            <a:r>
              <a:rPr lang="ru-RU" dirty="0">
                <a:latin typeface="Arial" pitchFamily="34" charset="0"/>
                <a:cs typeface="Arial" pitchFamily="34" charset="0"/>
              </a:rPr>
              <a:t> </a:t>
            </a:r>
            <a:r>
              <a:rPr lang="ru-RU" dirty="0" err="1">
                <a:latin typeface="Arial" pitchFamily="34" charset="0"/>
                <a:cs typeface="Arial" pitchFamily="34" charset="0"/>
              </a:rPr>
              <a:t>белгілінген</a:t>
            </a:r>
            <a:r>
              <a:rPr lang="ru-RU" dirty="0">
                <a:latin typeface="Arial" pitchFamily="34" charset="0"/>
                <a:cs typeface="Arial" pitchFamily="34" charset="0"/>
              </a:rPr>
              <a:t> </a:t>
            </a:r>
            <a:r>
              <a:rPr lang="ru-RU" dirty="0" err="1">
                <a:latin typeface="Arial" pitchFamily="34" charset="0"/>
                <a:cs typeface="Arial" pitchFamily="34" charset="0"/>
              </a:rPr>
              <a:t>өзін-өзі</a:t>
            </a:r>
            <a:r>
              <a:rPr lang="ru-RU" dirty="0">
                <a:latin typeface="Arial" pitchFamily="34" charset="0"/>
                <a:cs typeface="Arial" pitchFamily="34" charset="0"/>
              </a:rPr>
              <a:t> </a:t>
            </a:r>
            <a:r>
              <a:rPr lang="ru-RU" dirty="0" err="1">
                <a:latin typeface="Arial" pitchFamily="34" charset="0"/>
                <a:cs typeface="Arial" pitchFamily="34" charset="0"/>
              </a:rPr>
              <a:t>жұмыспен</a:t>
            </a:r>
            <a:r>
              <a:rPr lang="ru-RU" dirty="0">
                <a:latin typeface="Arial" pitchFamily="34" charset="0"/>
                <a:cs typeface="Arial" pitchFamily="34" charset="0"/>
              </a:rPr>
              <a:t> </a:t>
            </a:r>
            <a:r>
              <a:rPr lang="ru-RU" dirty="0" err="1">
                <a:latin typeface="Arial" pitchFamily="34" charset="0"/>
                <a:cs typeface="Arial" pitchFamily="34" charset="0"/>
              </a:rPr>
              <a:t>қамтыған</a:t>
            </a:r>
            <a:r>
              <a:rPr lang="ru-RU" dirty="0">
                <a:latin typeface="Arial" pitchFamily="34" charset="0"/>
                <a:cs typeface="Arial" pitchFamily="34" charset="0"/>
              </a:rPr>
              <a:t> </a:t>
            </a:r>
            <a:r>
              <a:rPr lang="ru-RU" dirty="0" err="1">
                <a:latin typeface="Arial" pitchFamily="34" charset="0"/>
                <a:cs typeface="Arial" pitchFamily="34" charset="0"/>
              </a:rPr>
              <a:t>адамдар</a:t>
            </a:r>
            <a:r>
              <a:rPr lang="ru-RU" dirty="0">
                <a:latin typeface="Arial" pitchFamily="34" charset="0"/>
                <a:cs typeface="Arial" pitchFamily="34" charset="0"/>
              </a:rPr>
              <a:t>. </a:t>
            </a:r>
            <a:r>
              <a:rPr lang="ru-RU" dirty="0" err="1">
                <a:latin typeface="Arial" pitchFamily="34" charset="0"/>
                <a:cs typeface="Arial" pitchFamily="34" charset="0"/>
              </a:rPr>
              <a:t>Сонымкен</a:t>
            </a:r>
            <a:r>
              <a:rPr lang="ru-RU" dirty="0">
                <a:latin typeface="Arial" pitchFamily="34" charset="0"/>
                <a:cs typeface="Arial" pitchFamily="34" charset="0"/>
              </a:rPr>
              <a:t> </a:t>
            </a:r>
            <a:r>
              <a:rPr lang="ru-RU" dirty="0" err="1">
                <a:latin typeface="Arial" pitchFamily="34" charset="0"/>
                <a:cs typeface="Arial" pitchFamily="34" charset="0"/>
              </a:rPr>
              <a:t>қатар</a:t>
            </a:r>
            <a:r>
              <a:rPr lang="ru-RU" dirty="0">
                <a:latin typeface="Arial" pitchFamily="34" charset="0"/>
                <a:cs typeface="Arial" pitchFamily="34" charset="0"/>
              </a:rPr>
              <a:t> </a:t>
            </a:r>
            <a:r>
              <a:rPr lang="ru-RU" dirty="0" err="1">
                <a:latin typeface="Arial" pitchFamily="34" charset="0"/>
                <a:cs typeface="Arial" pitchFamily="34" charset="0"/>
              </a:rPr>
              <a:t>бұл</a:t>
            </a:r>
            <a:r>
              <a:rPr lang="ru-RU" dirty="0">
                <a:latin typeface="Arial" pitchFamily="34" charset="0"/>
                <a:cs typeface="Arial" pitchFamily="34" charset="0"/>
              </a:rPr>
              <a:t> </a:t>
            </a:r>
            <a:r>
              <a:rPr lang="ru-RU" dirty="0" err="1">
                <a:latin typeface="Arial" pitchFamily="34" charset="0"/>
                <a:cs typeface="Arial" pitchFamily="34" charset="0"/>
              </a:rPr>
              <a:t>топқа</a:t>
            </a:r>
            <a:r>
              <a:rPr lang="ru-RU" dirty="0">
                <a:latin typeface="Arial" pitchFamily="34" charset="0"/>
                <a:cs typeface="Arial" pitchFamily="34" charset="0"/>
              </a:rPr>
              <a:t> </a:t>
            </a:r>
            <a:r>
              <a:rPr lang="ru-RU" dirty="0" err="1">
                <a:latin typeface="Arial" pitchFamily="34" charset="0"/>
                <a:cs typeface="Arial" pitchFamily="34" charset="0"/>
              </a:rPr>
              <a:t>ҚР</a:t>
            </a:r>
            <a:r>
              <a:rPr lang="ru-RU" dirty="0">
                <a:latin typeface="Arial" pitchFamily="34" charset="0"/>
                <a:cs typeface="Arial" pitchFamily="34" charset="0"/>
              </a:rPr>
              <a:t> </a:t>
            </a:r>
            <a:r>
              <a:rPr lang="ru-RU" dirty="0" err="1">
                <a:latin typeface="Arial" pitchFamily="34" charset="0"/>
                <a:cs typeface="Arial" pitchFamily="34" charset="0"/>
              </a:rPr>
              <a:t>салық</a:t>
            </a:r>
            <a:r>
              <a:rPr lang="ru-RU" dirty="0">
                <a:latin typeface="Arial" pitchFamily="34" charset="0"/>
                <a:cs typeface="Arial" pitchFamily="34" charset="0"/>
              </a:rPr>
              <a:t> </a:t>
            </a:r>
            <a:r>
              <a:rPr lang="ru-RU" dirty="0" err="1">
                <a:latin typeface="Arial" pitchFamily="34" charset="0"/>
                <a:cs typeface="Arial" pitchFamily="34" charset="0"/>
              </a:rPr>
              <a:t>заңдылығына</a:t>
            </a:r>
            <a:r>
              <a:rPr lang="ru-RU" dirty="0">
                <a:latin typeface="Arial" pitchFamily="34" charset="0"/>
                <a:cs typeface="Arial" pitchFamily="34" charset="0"/>
              </a:rPr>
              <a:t> </a:t>
            </a:r>
            <a:r>
              <a:rPr lang="ru-RU" dirty="0" err="1">
                <a:latin typeface="Arial" pitchFamily="34" charset="0"/>
                <a:cs typeface="Arial" pitchFamily="34" charset="0"/>
              </a:rPr>
              <a:t>сәйкес</a:t>
            </a:r>
            <a:r>
              <a:rPr lang="ru-RU" dirty="0">
                <a:latin typeface="Arial" pitchFamily="34" charset="0"/>
                <a:cs typeface="Arial" pitchFamily="34" charset="0"/>
              </a:rPr>
              <a:t> </a:t>
            </a:r>
            <a:r>
              <a:rPr lang="ru-RU" dirty="0" err="1">
                <a:latin typeface="Arial" pitchFamily="34" charset="0"/>
                <a:cs typeface="Arial" pitchFamily="34" charset="0"/>
              </a:rPr>
              <a:t>салықтық</a:t>
            </a:r>
            <a:r>
              <a:rPr lang="ru-RU" dirty="0">
                <a:latin typeface="Arial" pitchFamily="34" charset="0"/>
                <a:cs typeface="Arial" pitchFamily="34" charset="0"/>
              </a:rPr>
              <a:t> </a:t>
            </a:r>
            <a:r>
              <a:rPr lang="ru-RU" dirty="0" err="1">
                <a:latin typeface="Arial" pitchFamily="34" charset="0"/>
                <a:cs typeface="Arial" pitchFamily="34" charset="0"/>
              </a:rPr>
              <a:t>есептілігін</a:t>
            </a:r>
            <a:r>
              <a:rPr lang="ru-RU" dirty="0">
                <a:latin typeface="Arial" pitchFamily="34" charset="0"/>
                <a:cs typeface="Arial" pitchFamily="34" charset="0"/>
              </a:rPr>
              <a:t> </a:t>
            </a:r>
            <a:r>
              <a:rPr lang="ru-RU" dirty="0" err="1">
                <a:latin typeface="Arial" pitchFamily="34" charset="0"/>
                <a:cs typeface="Arial" pitchFamily="34" charset="0"/>
              </a:rPr>
              <a:t>тоқтата</a:t>
            </a:r>
            <a:r>
              <a:rPr lang="ru-RU" dirty="0">
                <a:latin typeface="Arial" pitchFamily="34" charset="0"/>
                <a:cs typeface="Arial" pitchFamily="34" charset="0"/>
              </a:rPr>
              <a:t> </a:t>
            </a:r>
            <a:r>
              <a:rPr lang="ru-RU" dirty="0" err="1">
                <a:latin typeface="Arial" pitchFamily="34" charset="0"/>
                <a:cs typeface="Arial" pitchFamily="34" charset="0"/>
              </a:rPr>
              <a:t>тұрған</a:t>
            </a:r>
            <a:r>
              <a:rPr lang="ru-RU" dirty="0">
                <a:latin typeface="Arial" pitchFamily="34" charset="0"/>
                <a:cs typeface="Arial" pitchFamily="34" charset="0"/>
              </a:rPr>
              <a:t> </a:t>
            </a:r>
            <a:r>
              <a:rPr lang="ru-RU" dirty="0" err="1">
                <a:latin typeface="Arial" pitchFamily="34" charset="0"/>
                <a:cs typeface="Arial" pitchFamily="34" charset="0"/>
              </a:rPr>
              <a:t>жеке</a:t>
            </a:r>
            <a:r>
              <a:rPr lang="ru-RU" dirty="0">
                <a:latin typeface="Arial" pitchFamily="34" charset="0"/>
                <a:cs typeface="Arial" pitchFamily="34" charset="0"/>
              </a:rPr>
              <a:t> </a:t>
            </a:r>
            <a:r>
              <a:rPr lang="ru-RU" dirty="0" err="1">
                <a:latin typeface="Arial" pitchFamily="34" charset="0"/>
                <a:cs typeface="Arial" pitchFamily="34" charset="0"/>
              </a:rPr>
              <a:t>нотариустар</a:t>
            </a:r>
            <a:r>
              <a:rPr lang="ru-RU" dirty="0">
                <a:latin typeface="Arial" pitchFamily="34" charset="0"/>
                <a:cs typeface="Arial" pitchFamily="34" charset="0"/>
              </a:rPr>
              <a:t>, </a:t>
            </a:r>
            <a:r>
              <a:rPr lang="ru-RU" dirty="0" err="1">
                <a:latin typeface="Arial" pitchFamily="34" charset="0"/>
                <a:cs typeface="Arial" pitchFamily="34" charset="0"/>
              </a:rPr>
              <a:t>жеке</a:t>
            </a:r>
            <a:r>
              <a:rPr lang="ru-RU" dirty="0">
                <a:latin typeface="Arial" pitchFamily="34" charset="0"/>
                <a:cs typeface="Arial" pitchFamily="34" charset="0"/>
              </a:rPr>
              <a:t> сот </a:t>
            </a:r>
            <a:r>
              <a:rPr lang="ru-RU" dirty="0" err="1">
                <a:latin typeface="Arial" pitchFamily="34" charset="0"/>
                <a:cs typeface="Arial" pitchFamily="34" charset="0"/>
              </a:rPr>
              <a:t>орындаушылары</a:t>
            </a:r>
            <a:r>
              <a:rPr lang="ru-RU" dirty="0">
                <a:latin typeface="Arial" pitchFamily="34" charset="0"/>
                <a:cs typeface="Arial" pitchFamily="34" charset="0"/>
              </a:rPr>
              <a:t>, </a:t>
            </a:r>
            <a:r>
              <a:rPr lang="ru-RU" dirty="0" err="1">
                <a:latin typeface="Arial" pitchFamily="34" charset="0"/>
                <a:cs typeface="Arial" pitchFamily="34" charset="0"/>
              </a:rPr>
              <a:t>адвокаттар</a:t>
            </a:r>
            <a:r>
              <a:rPr lang="ru-RU" dirty="0">
                <a:latin typeface="Arial" pitchFamily="34" charset="0"/>
                <a:cs typeface="Arial" pitchFamily="34" charset="0"/>
              </a:rPr>
              <a:t>, </a:t>
            </a:r>
            <a:r>
              <a:rPr lang="ru-RU" dirty="0" err="1">
                <a:latin typeface="Arial" pitchFamily="34" charset="0"/>
                <a:cs typeface="Arial" pitchFamily="34" charset="0"/>
              </a:rPr>
              <a:t>кәсіби</a:t>
            </a:r>
            <a:r>
              <a:rPr lang="ru-RU" dirty="0">
                <a:latin typeface="Arial" pitchFamily="34" charset="0"/>
                <a:cs typeface="Arial" pitchFamily="34" charset="0"/>
              </a:rPr>
              <a:t> </a:t>
            </a:r>
            <a:r>
              <a:rPr lang="ru-RU" dirty="0" err="1">
                <a:latin typeface="Arial" pitchFamily="34" charset="0"/>
                <a:cs typeface="Arial" pitchFamily="34" charset="0"/>
              </a:rPr>
              <a:t>медиаторлар</a:t>
            </a:r>
            <a:r>
              <a:rPr lang="ru-RU" dirty="0">
                <a:latin typeface="Arial" pitchFamily="34" charset="0"/>
                <a:cs typeface="Arial" pitchFamily="34" charset="0"/>
              </a:rPr>
              <a:t> </a:t>
            </a:r>
            <a:r>
              <a:rPr lang="ru-RU" dirty="0" err="1">
                <a:latin typeface="Arial" pitchFamily="34" charset="0"/>
                <a:cs typeface="Arial" pitchFamily="34" charset="0"/>
              </a:rPr>
              <a:t>және</a:t>
            </a:r>
            <a:r>
              <a:rPr lang="ru-RU" dirty="0">
                <a:latin typeface="Arial" pitchFamily="34" charset="0"/>
                <a:cs typeface="Arial" pitchFamily="34" charset="0"/>
              </a:rPr>
              <a:t> </a:t>
            </a:r>
            <a:r>
              <a:rPr lang="ru-RU" dirty="0" err="1">
                <a:latin typeface="Arial" pitchFamily="34" charset="0"/>
                <a:cs typeface="Arial" pitchFamily="34" charset="0"/>
              </a:rPr>
              <a:t>ҚР</a:t>
            </a:r>
            <a:r>
              <a:rPr lang="ru-RU" dirty="0">
                <a:latin typeface="Arial" pitchFamily="34" charset="0"/>
                <a:cs typeface="Arial" pitchFamily="34" charset="0"/>
              </a:rPr>
              <a:t> </a:t>
            </a:r>
            <a:r>
              <a:rPr lang="ru-RU" dirty="0" err="1">
                <a:latin typeface="Arial" pitchFamily="34" charset="0"/>
                <a:cs typeface="Arial" pitchFamily="34" charset="0"/>
              </a:rPr>
              <a:t>салық</a:t>
            </a:r>
            <a:r>
              <a:rPr lang="ru-RU" dirty="0">
                <a:latin typeface="Arial" pitchFamily="34" charset="0"/>
                <a:cs typeface="Arial" pitchFamily="34" charset="0"/>
              </a:rPr>
              <a:t> </a:t>
            </a:r>
            <a:r>
              <a:rPr lang="ru-RU" dirty="0" err="1">
                <a:latin typeface="Arial" pitchFamily="34" charset="0"/>
                <a:cs typeface="Arial" pitchFamily="34" charset="0"/>
              </a:rPr>
              <a:t>заңдылығына</a:t>
            </a:r>
            <a:r>
              <a:rPr lang="ru-RU" dirty="0">
                <a:latin typeface="Arial" pitchFamily="34" charset="0"/>
                <a:cs typeface="Arial" pitchFamily="34" charset="0"/>
              </a:rPr>
              <a:t> </a:t>
            </a:r>
            <a:r>
              <a:rPr lang="ru-RU" dirty="0" err="1">
                <a:latin typeface="Arial" pitchFamily="34" charset="0"/>
                <a:cs typeface="Arial" pitchFamily="34" charset="0"/>
              </a:rPr>
              <a:t>сәйкес</a:t>
            </a:r>
            <a:r>
              <a:rPr lang="ru-RU" dirty="0">
                <a:latin typeface="Arial" pitchFamily="34" charset="0"/>
                <a:cs typeface="Arial" pitchFamily="34" charset="0"/>
              </a:rPr>
              <a:t> </a:t>
            </a:r>
            <a:r>
              <a:rPr lang="ru-RU" dirty="0" err="1">
                <a:latin typeface="Arial" pitchFamily="34" charset="0"/>
                <a:cs typeface="Arial" pitchFamily="34" charset="0"/>
              </a:rPr>
              <a:t>салықтық</a:t>
            </a:r>
            <a:r>
              <a:rPr lang="ru-RU" dirty="0">
                <a:latin typeface="Arial" pitchFamily="34" charset="0"/>
                <a:cs typeface="Arial" pitchFamily="34" charset="0"/>
              </a:rPr>
              <a:t> </a:t>
            </a:r>
            <a:r>
              <a:rPr lang="ru-RU" dirty="0" err="1">
                <a:latin typeface="Arial" pitchFamily="34" charset="0"/>
                <a:cs typeface="Arial" pitchFamily="34" charset="0"/>
              </a:rPr>
              <a:t>есептілігін</a:t>
            </a:r>
            <a:r>
              <a:rPr lang="ru-RU" dirty="0">
                <a:latin typeface="Arial" pitchFamily="34" charset="0"/>
                <a:cs typeface="Arial" pitchFamily="34" charset="0"/>
              </a:rPr>
              <a:t> </a:t>
            </a:r>
            <a:r>
              <a:rPr lang="ru-RU" dirty="0" err="1">
                <a:latin typeface="Arial" pitchFamily="34" charset="0"/>
                <a:cs typeface="Arial" pitchFamily="34" charset="0"/>
              </a:rPr>
              <a:t>тоқтата</a:t>
            </a:r>
            <a:r>
              <a:rPr lang="ru-RU" dirty="0">
                <a:latin typeface="Arial" pitchFamily="34" charset="0"/>
                <a:cs typeface="Arial" pitchFamily="34" charset="0"/>
              </a:rPr>
              <a:t> </a:t>
            </a:r>
            <a:r>
              <a:rPr lang="ru-RU" dirty="0" err="1">
                <a:latin typeface="Arial" pitchFamily="34" charset="0"/>
                <a:cs typeface="Arial" pitchFamily="34" charset="0"/>
              </a:rPr>
              <a:t>тұрған</a:t>
            </a:r>
            <a:r>
              <a:rPr lang="ru-RU" dirty="0">
                <a:latin typeface="Arial" pitchFamily="34" charset="0"/>
                <a:cs typeface="Arial" pitchFamily="34" charset="0"/>
              </a:rPr>
              <a:t> </a:t>
            </a:r>
            <a:r>
              <a:rPr lang="ru-RU" dirty="0" err="1">
                <a:latin typeface="Arial" pitchFamily="34" charset="0"/>
                <a:cs typeface="Arial" pitchFamily="34" charset="0"/>
              </a:rPr>
              <a:t>жеке</a:t>
            </a:r>
            <a:r>
              <a:rPr lang="ru-RU" dirty="0">
                <a:latin typeface="Arial" pitchFamily="34" charset="0"/>
                <a:cs typeface="Arial" pitchFamily="34" charset="0"/>
              </a:rPr>
              <a:t> </a:t>
            </a:r>
            <a:r>
              <a:rPr lang="ru-RU" dirty="0" err="1">
                <a:latin typeface="Arial" pitchFamily="34" charset="0"/>
                <a:cs typeface="Arial" pitchFamily="34" charset="0"/>
              </a:rPr>
              <a:t>кәсіпкерлер</a:t>
            </a:r>
            <a:r>
              <a:rPr lang="ru-RU" dirty="0">
                <a:latin typeface="Arial" pitchFamily="34" charset="0"/>
                <a:cs typeface="Arial" pitchFamily="34" charset="0"/>
              </a:rPr>
              <a:t> </a:t>
            </a:r>
            <a:r>
              <a:rPr lang="ru-RU" dirty="0" err="1">
                <a:latin typeface="Arial" pitchFamily="34" charset="0"/>
                <a:cs typeface="Arial" pitchFamily="34" charset="0"/>
              </a:rPr>
              <a:t>кіреді</a:t>
            </a:r>
            <a:endParaRPr lang="ru-RU" dirty="0">
              <a:latin typeface="Arial" pitchFamily="34" charset="0"/>
              <a:cs typeface="Arial" pitchFamily="34" charset="0"/>
            </a:endParaRPr>
          </a:p>
          <a:p>
            <a:pPr marL="262294" lvl="1" indent="-262294" defTabSz="490889" fontAlgn="auto">
              <a:lnSpc>
                <a:spcPct val="90000"/>
              </a:lnSpc>
              <a:spcAft>
                <a:spcPct val="15000"/>
              </a:spcAft>
              <a:buClr>
                <a:schemeClr val="accent6">
                  <a:lumMod val="75000"/>
                </a:schemeClr>
              </a:buClr>
              <a:buFontTx/>
              <a:buChar char="►"/>
              <a:defRPr/>
            </a:pPr>
            <a:endParaRPr lang="ru-RU" u="sng" dirty="0">
              <a:solidFill>
                <a:schemeClr val="tx1"/>
              </a:solidFill>
              <a:latin typeface="Arial" pitchFamily="34" charset="0"/>
              <a:cs typeface="Arial" pitchFamily="34" charset="0"/>
            </a:endParaRPr>
          </a:p>
          <a:p>
            <a:pPr marL="262294" lvl="1" indent="-262294" defTabSz="490889" fontAlgn="auto">
              <a:lnSpc>
                <a:spcPct val="90000"/>
              </a:lnSpc>
              <a:spcAft>
                <a:spcPct val="15000"/>
              </a:spcAft>
              <a:buClr>
                <a:schemeClr val="accent6">
                  <a:lumMod val="75000"/>
                </a:schemeClr>
              </a:buClr>
              <a:buFontTx/>
              <a:buChar char="►"/>
              <a:defRPr/>
            </a:pPr>
            <a:r>
              <a:rPr lang="ru-RU" b="1" u="sng" dirty="0" err="1">
                <a:latin typeface="Arial" pitchFamily="34" charset="0"/>
                <a:cs typeface="Arial" pitchFamily="34" charset="0"/>
              </a:rPr>
              <a:t>ҚР</a:t>
            </a:r>
            <a:r>
              <a:rPr lang="ru-RU" b="1" u="sng" dirty="0">
                <a:latin typeface="Arial" pitchFamily="34" charset="0"/>
                <a:cs typeface="Arial" pitchFamily="34" charset="0"/>
              </a:rPr>
              <a:t> </a:t>
            </a:r>
            <a:r>
              <a:rPr lang="ru-RU" b="1" u="sng" dirty="0" err="1">
                <a:latin typeface="Arial" pitchFamily="34" charset="0"/>
                <a:cs typeface="Arial" pitchFamily="34" charset="0"/>
              </a:rPr>
              <a:t>ТЫСҚАРЫ</a:t>
            </a:r>
            <a:r>
              <a:rPr lang="ru-RU" b="1" u="sng" dirty="0">
                <a:latin typeface="Arial" pitchFamily="34" charset="0"/>
                <a:cs typeface="Arial" pitchFamily="34" charset="0"/>
              </a:rPr>
              <a:t> </a:t>
            </a:r>
            <a:r>
              <a:rPr lang="ru-RU" b="1" u="sng" dirty="0" err="1">
                <a:latin typeface="Arial" pitchFamily="34" charset="0"/>
                <a:cs typeface="Arial" pitchFamily="34" charset="0"/>
              </a:rPr>
              <a:t>КЕТКЕН</a:t>
            </a:r>
            <a:r>
              <a:rPr lang="ru-RU" b="1" u="sng" dirty="0">
                <a:latin typeface="Arial" pitchFamily="34" charset="0"/>
                <a:cs typeface="Arial" pitchFamily="34" charset="0"/>
              </a:rPr>
              <a:t> </a:t>
            </a:r>
            <a:r>
              <a:rPr lang="ru-RU" b="1" u="sng" dirty="0" err="1">
                <a:latin typeface="Arial" pitchFamily="34" charset="0"/>
                <a:cs typeface="Arial" pitchFamily="34" charset="0"/>
              </a:rPr>
              <a:t>ҚАЗАҚСТАН</a:t>
            </a:r>
            <a:r>
              <a:rPr lang="ru-RU" b="1" u="sng" dirty="0">
                <a:latin typeface="Arial" pitchFamily="34" charset="0"/>
                <a:cs typeface="Arial" pitchFamily="34" charset="0"/>
              </a:rPr>
              <a:t> </a:t>
            </a:r>
            <a:r>
              <a:rPr lang="ru-RU" b="1" u="sng" dirty="0" err="1">
                <a:latin typeface="Arial" pitchFamily="34" charset="0"/>
                <a:cs typeface="Arial" pitchFamily="34" charset="0"/>
              </a:rPr>
              <a:t>РЕСПУБЛИКАСЫНЫҢ</a:t>
            </a:r>
            <a:r>
              <a:rPr lang="ru-RU" b="1" u="sng" dirty="0">
                <a:latin typeface="Arial" pitchFamily="34" charset="0"/>
                <a:cs typeface="Arial" pitchFamily="34" charset="0"/>
              </a:rPr>
              <a:t> </a:t>
            </a:r>
            <a:r>
              <a:rPr lang="ru-RU" b="1" u="sng" dirty="0" err="1">
                <a:latin typeface="Arial" pitchFamily="34" charset="0"/>
                <a:cs typeface="Arial" pitchFamily="34" charset="0"/>
              </a:rPr>
              <a:t>АЗАМАТТАРЫ</a:t>
            </a:r>
            <a:r>
              <a:rPr lang="ru-RU" dirty="0">
                <a:latin typeface="Arial" pitchFamily="34" charset="0"/>
                <a:cs typeface="Arial" pitchFamily="34" charset="0"/>
              </a:rPr>
              <a:t>, </a:t>
            </a:r>
            <a:r>
              <a:rPr lang="ru-RU" dirty="0" err="1">
                <a:latin typeface="Arial" pitchFamily="34" charset="0"/>
                <a:cs typeface="Arial" pitchFamily="34" charset="0"/>
              </a:rPr>
              <a:t>ҚР</a:t>
            </a:r>
            <a:r>
              <a:rPr lang="ru-RU" dirty="0">
                <a:latin typeface="Arial" pitchFamily="34" charset="0"/>
                <a:cs typeface="Arial" pitchFamily="34" charset="0"/>
              </a:rPr>
              <a:t> </a:t>
            </a:r>
            <a:r>
              <a:rPr lang="ru-RU" dirty="0" err="1">
                <a:latin typeface="Arial" pitchFamily="34" charset="0"/>
                <a:cs typeface="Arial" pitchFamily="34" charset="0"/>
              </a:rPr>
              <a:t>тысқары</a:t>
            </a:r>
            <a:r>
              <a:rPr lang="ru-RU" dirty="0">
                <a:latin typeface="Arial" pitchFamily="34" charset="0"/>
                <a:cs typeface="Arial" pitchFamily="34" charset="0"/>
              </a:rPr>
              <a:t> </a:t>
            </a:r>
            <a:r>
              <a:rPr lang="ru-RU" dirty="0" err="1">
                <a:latin typeface="Arial" pitchFamily="34" charset="0"/>
                <a:cs typeface="Arial" pitchFamily="34" charset="0"/>
              </a:rPr>
              <a:t>ТМО-ға</a:t>
            </a:r>
            <a:r>
              <a:rPr lang="ru-RU" dirty="0">
                <a:latin typeface="Arial" pitchFamily="34" charset="0"/>
                <a:cs typeface="Arial" pitchFamily="34" charset="0"/>
              </a:rPr>
              <a:t> </a:t>
            </a:r>
            <a:r>
              <a:rPr lang="ru-RU" dirty="0" err="1">
                <a:latin typeface="Arial" pitchFamily="34" charset="0"/>
                <a:cs typeface="Arial" pitchFamily="34" charset="0"/>
              </a:rPr>
              <a:t>кеткендерді</a:t>
            </a:r>
            <a:r>
              <a:rPr lang="ru-RU" dirty="0">
                <a:latin typeface="Arial" pitchFamily="34" charset="0"/>
                <a:cs typeface="Arial" pitchFamily="34" charset="0"/>
              </a:rPr>
              <a:t> </a:t>
            </a:r>
            <a:r>
              <a:rPr lang="ru-RU" dirty="0" err="1">
                <a:latin typeface="Arial" pitchFamily="34" charset="0"/>
                <a:cs typeface="Arial" pitchFamily="34" charset="0"/>
              </a:rPr>
              <a:t>қоспағанда</a:t>
            </a:r>
            <a:endParaRPr lang="ru-RU" dirty="0">
              <a:latin typeface="Arial" pitchFamily="34" charset="0"/>
              <a:cs typeface="Arial" pitchFamily="34" charset="0"/>
            </a:endParaRPr>
          </a:p>
          <a:p>
            <a:pPr marL="262294" lvl="1" indent="-262294" defTabSz="490889" fontAlgn="auto">
              <a:lnSpc>
                <a:spcPct val="90000"/>
              </a:lnSpc>
              <a:spcAft>
                <a:spcPct val="15000"/>
              </a:spcAft>
              <a:buClr>
                <a:schemeClr val="accent6">
                  <a:lumMod val="75000"/>
                </a:schemeClr>
              </a:buClr>
              <a:buFontTx/>
              <a:buChar char="►"/>
              <a:defRPr/>
            </a:pPr>
            <a:endParaRPr lang="ru-RU" dirty="0">
              <a:solidFill>
                <a:schemeClr val="tx1"/>
              </a:solidFill>
              <a:latin typeface="Arial" pitchFamily="34" charset="0"/>
              <a:cs typeface="Arial" pitchFamily="34" charset="0"/>
            </a:endParaRPr>
          </a:p>
          <a:p>
            <a:pPr marL="285761" lvl="1" indent="-285761" defTabSz="490889" fontAlgn="auto">
              <a:lnSpc>
                <a:spcPct val="90000"/>
              </a:lnSpc>
              <a:spcAft>
                <a:spcPct val="15000"/>
              </a:spcAft>
              <a:buClr>
                <a:schemeClr val="accent6">
                  <a:lumMod val="75000"/>
                </a:schemeClr>
              </a:buClr>
              <a:buFontTx/>
              <a:buChar char="-"/>
              <a:defRPr/>
            </a:pPr>
            <a:endParaRPr lang="ru-RU" sz="1600" u="sng" dirty="0">
              <a:solidFill>
                <a:schemeClr val="tx1"/>
              </a:solidFill>
              <a:latin typeface="Arial" pitchFamily="34" charset="0"/>
              <a:cs typeface="Arial" pitchFamily="34" charset="0"/>
            </a:endParaRPr>
          </a:p>
        </p:txBody>
      </p:sp>
      <p:sp>
        <p:nvSpPr>
          <p:cNvPr id="15" name="Прямоугольник 14"/>
          <p:cNvSpPr/>
          <p:nvPr/>
        </p:nvSpPr>
        <p:spPr>
          <a:xfrm>
            <a:off x="9104313" y="1773238"/>
            <a:ext cx="2690812" cy="4824412"/>
          </a:xfrm>
          <a:prstGeom prst="rect">
            <a:avLst/>
          </a:prstGeom>
          <a:noFill/>
          <a:ln w="12700">
            <a:solidFill>
              <a:schemeClr val="accent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78532" tIns="33243" rIns="33243" bIns="33244" spcCol="1270"/>
          <a:lstStyle/>
          <a:p>
            <a:pPr marL="0" lvl="1" defTabSz="490889" fontAlgn="auto">
              <a:lnSpc>
                <a:spcPct val="90000"/>
              </a:lnSpc>
              <a:spcAft>
                <a:spcPct val="15000"/>
              </a:spcAft>
              <a:buClr>
                <a:schemeClr val="accent6">
                  <a:lumMod val="75000"/>
                </a:schemeClr>
              </a:buClr>
              <a:defRPr/>
            </a:pPr>
            <a:r>
              <a:rPr lang="kk-KZ" sz="1600" b="1" u="sng" dirty="0">
                <a:latin typeface="Arial" pitchFamily="34" charset="0"/>
                <a:cs typeface="Arial" pitchFamily="34" charset="0"/>
              </a:rPr>
              <a:t>ЖАРНАЛАР ТӨЛЕУ МЕРЗІМІ МЕН КӨЛЕМІ ЖӘНЕ АУДАРУ НЫСАНЫ:</a:t>
            </a:r>
          </a:p>
          <a:p>
            <a:pPr marL="0" lvl="1" defTabSz="490889" fontAlgn="auto">
              <a:lnSpc>
                <a:spcPct val="90000"/>
              </a:lnSpc>
              <a:spcAft>
                <a:spcPct val="15000"/>
              </a:spcAft>
              <a:buClr>
                <a:schemeClr val="accent6">
                  <a:lumMod val="75000"/>
                </a:schemeClr>
              </a:buClr>
              <a:defRPr/>
            </a:pPr>
            <a:endParaRPr lang="kk-KZ" sz="1600" b="1" u="sng" dirty="0">
              <a:latin typeface="Arial" pitchFamily="34" charset="0"/>
              <a:cs typeface="Arial" pitchFamily="34" charset="0"/>
            </a:endParaRPr>
          </a:p>
          <a:p>
            <a:pPr marL="0" lvl="1" defTabSz="490889" fontAlgn="auto">
              <a:lnSpc>
                <a:spcPct val="90000"/>
              </a:lnSpc>
              <a:spcAft>
                <a:spcPct val="15000"/>
              </a:spcAft>
              <a:buClr>
                <a:schemeClr val="accent6">
                  <a:lumMod val="75000"/>
                </a:schemeClr>
              </a:buClr>
              <a:defRPr/>
            </a:pPr>
            <a:endParaRPr lang="kk-KZ" sz="1600" b="1" u="sng" dirty="0">
              <a:latin typeface="Arial" pitchFamily="34" charset="0"/>
              <a:cs typeface="Arial" pitchFamily="34" charset="0"/>
            </a:endParaRPr>
          </a:p>
          <a:p>
            <a:pPr marL="262294" lvl="1" indent="-262294" defTabSz="490889" fontAlgn="auto">
              <a:lnSpc>
                <a:spcPct val="90000"/>
              </a:lnSpc>
              <a:spcAft>
                <a:spcPct val="15000"/>
              </a:spcAft>
              <a:buClr>
                <a:schemeClr val="accent6">
                  <a:lumMod val="75000"/>
                </a:schemeClr>
              </a:buClr>
              <a:buFontTx/>
              <a:buChar char="►"/>
              <a:defRPr/>
            </a:pPr>
            <a:r>
              <a:rPr lang="kk-KZ" sz="1600" u="sng" dirty="0" smtClean="0">
                <a:latin typeface="Arial" pitchFamily="34" charset="0"/>
                <a:cs typeface="Arial" pitchFamily="34" charset="0"/>
              </a:rPr>
              <a:t>ЕТЖК-нің 5%, </a:t>
            </a:r>
          </a:p>
          <a:p>
            <a:pPr marL="0" lvl="1" defTabSz="490889" fontAlgn="auto">
              <a:lnSpc>
                <a:spcPct val="90000"/>
              </a:lnSpc>
              <a:spcAft>
                <a:spcPct val="15000"/>
              </a:spcAft>
              <a:buClr>
                <a:schemeClr val="accent6">
                  <a:lumMod val="75000"/>
                </a:schemeClr>
              </a:buClr>
              <a:defRPr/>
            </a:pPr>
            <a:r>
              <a:rPr lang="kk-KZ" sz="1600" dirty="0" smtClean="0">
                <a:latin typeface="Arial" pitchFamily="34" charset="0"/>
                <a:cs typeface="Arial" pitchFamily="34" charset="0"/>
              </a:rPr>
              <a:t>2020 жылдың 1 қаңтарынан бастап </a:t>
            </a:r>
            <a:endParaRPr lang="ru-RU" sz="1604" u="sng" dirty="0" smtClean="0">
              <a:solidFill>
                <a:schemeClr val="tx1"/>
              </a:solidFill>
              <a:latin typeface="Arial" pitchFamily="34" charset="0"/>
              <a:cs typeface="Arial" pitchFamily="34" charset="0"/>
            </a:endParaRPr>
          </a:p>
          <a:p>
            <a:pPr indent="-457200" defTabSz="490889" fontAlgn="auto">
              <a:lnSpc>
                <a:spcPct val="90000"/>
              </a:lnSpc>
              <a:spcAft>
                <a:spcPct val="15000"/>
              </a:spcAft>
              <a:buClr>
                <a:schemeClr val="accent6">
                  <a:lumMod val="75000"/>
                </a:schemeClr>
              </a:buClr>
              <a:buFontTx/>
              <a:buChar char="►"/>
              <a:defRPr/>
            </a:pPr>
            <a:endParaRPr lang="kk-KZ" sz="1600" u="sng" dirty="0">
              <a:latin typeface="Arial" pitchFamily="34" charset="0"/>
              <a:cs typeface="Arial" pitchFamily="34" charset="0"/>
            </a:endParaRPr>
          </a:p>
          <a:p>
            <a:pPr marL="262294" lvl="1" indent="-262294" defTabSz="490889" fontAlgn="auto">
              <a:lnSpc>
                <a:spcPct val="90000"/>
              </a:lnSpc>
              <a:spcAft>
                <a:spcPct val="15000"/>
              </a:spcAft>
              <a:buClr>
                <a:schemeClr val="accent6">
                  <a:lumMod val="75000"/>
                </a:schemeClr>
              </a:buClr>
              <a:buFontTx/>
              <a:buChar char="►"/>
              <a:defRPr/>
            </a:pPr>
            <a:endParaRPr lang="kk-KZ" sz="1600" u="sng" dirty="0">
              <a:latin typeface="Arial" pitchFamily="34" charset="0"/>
              <a:cs typeface="Arial" pitchFamily="34" charset="0"/>
            </a:endParaRPr>
          </a:p>
          <a:p>
            <a:pPr marL="262294" lvl="1" indent="-262294" defTabSz="490889" fontAlgn="auto">
              <a:lnSpc>
                <a:spcPct val="90000"/>
              </a:lnSpc>
              <a:spcAft>
                <a:spcPct val="15000"/>
              </a:spcAft>
              <a:buClr>
                <a:schemeClr val="accent6">
                  <a:lumMod val="75000"/>
                </a:schemeClr>
              </a:buClr>
              <a:buFontTx/>
              <a:buChar char="►"/>
              <a:defRPr/>
            </a:pPr>
            <a:endParaRPr lang="kk-KZ" sz="1600" u="sng" dirty="0">
              <a:latin typeface="Arial" pitchFamily="34" charset="0"/>
              <a:cs typeface="Arial" pitchFamily="34" charset="0"/>
            </a:endParaRPr>
          </a:p>
          <a:p>
            <a:pPr marL="262294" lvl="1" indent="-262294" defTabSz="490889" fontAlgn="auto">
              <a:lnSpc>
                <a:spcPct val="90000"/>
              </a:lnSpc>
              <a:spcAft>
                <a:spcPct val="15000"/>
              </a:spcAft>
              <a:buClr>
                <a:schemeClr val="accent6">
                  <a:lumMod val="75000"/>
                </a:schemeClr>
              </a:buClr>
              <a:buFontTx/>
              <a:buChar char="►"/>
              <a:defRPr/>
            </a:pPr>
            <a:endParaRPr lang="kk-KZ" sz="1600" u="sng" dirty="0">
              <a:latin typeface="Arial" pitchFamily="34" charset="0"/>
              <a:cs typeface="Arial" pitchFamily="34" charset="0"/>
            </a:endParaRPr>
          </a:p>
          <a:p>
            <a:pPr marL="262294" lvl="1" indent="-262294" defTabSz="490889" fontAlgn="auto">
              <a:lnSpc>
                <a:spcPct val="90000"/>
              </a:lnSpc>
              <a:spcAft>
                <a:spcPct val="15000"/>
              </a:spcAft>
              <a:buClr>
                <a:schemeClr val="accent6">
                  <a:lumMod val="75000"/>
                </a:schemeClr>
              </a:buClr>
              <a:buFontTx/>
              <a:buChar char="►"/>
              <a:defRPr/>
            </a:pPr>
            <a:endParaRPr lang="kk-KZ" sz="1600" u="sng" dirty="0">
              <a:latin typeface="Arial" pitchFamily="34" charset="0"/>
              <a:cs typeface="Arial" pitchFamily="34" charset="0"/>
            </a:endParaRPr>
          </a:p>
          <a:p>
            <a:pPr marL="262294" lvl="1" indent="-262294" defTabSz="490889" fontAlgn="auto">
              <a:lnSpc>
                <a:spcPct val="90000"/>
              </a:lnSpc>
              <a:spcAft>
                <a:spcPct val="15000"/>
              </a:spcAft>
              <a:buClr>
                <a:schemeClr val="accent6">
                  <a:lumMod val="75000"/>
                </a:schemeClr>
              </a:buClr>
              <a:buFontTx/>
              <a:buChar char="►"/>
              <a:defRPr/>
            </a:pPr>
            <a:r>
              <a:rPr lang="kk-KZ" sz="1600" u="sng" dirty="0">
                <a:latin typeface="Arial" pitchFamily="34" charset="0"/>
                <a:cs typeface="Arial" pitchFamily="34" charset="0"/>
              </a:rPr>
              <a:t>ЕТЖК-нің 5%, </a:t>
            </a:r>
          </a:p>
          <a:p>
            <a:pPr marL="0" lvl="1" defTabSz="490889" fontAlgn="auto">
              <a:lnSpc>
                <a:spcPct val="90000"/>
              </a:lnSpc>
              <a:spcAft>
                <a:spcPct val="15000"/>
              </a:spcAft>
              <a:buClr>
                <a:schemeClr val="accent6">
                  <a:lumMod val="75000"/>
                </a:schemeClr>
              </a:buClr>
              <a:defRPr/>
            </a:pPr>
            <a:r>
              <a:rPr lang="kk-KZ" sz="1600" dirty="0" smtClean="0">
                <a:latin typeface="Arial" pitchFamily="34" charset="0"/>
                <a:cs typeface="Arial" pitchFamily="34" charset="0"/>
              </a:rPr>
              <a:t>2020 </a:t>
            </a:r>
            <a:r>
              <a:rPr lang="kk-KZ" sz="1600" dirty="0">
                <a:latin typeface="Arial" pitchFamily="34" charset="0"/>
                <a:cs typeface="Arial" pitchFamily="34" charset="0"/>
              </a:rPr>
              <a:t>жылдың 1 қаңтарынан бастап </a:t>
            </a:r>
            <a:endParaRPr lang="ru-RU" sz="1604" u="sng" dirty="0">
              <a:solidFill>
                <a:schemeClr val="tx1"/>
              </a:solidFill>
              <a:latin typeface="Arial" pitchFamily="34" charset="0"/>
              <a:cs typeface="Arial" pitchFamily="34" charset="0"/>
            </a:endParaRPr>
          </a:p>
        </p:txBody>
      </p:sp>
      <p:sp>
        <p:nvSpPr>
          <p:cNvPr id="2" name="Стрелка вправо 1"/>
          <p:cNvSpPr/>
          <p:nvPr/>
        </p:nvSpPr>
        <p:spPr>
          <a:xfrm>
            <a:off x="8505825" y="2898775"/>
            <a:ext cx="611188" cy="1066800"/>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Стрелка вправо 15"/>
          <p:cNvSpPr/>
          <p:nvPr/>
        </p:nvSpPr>
        <p:spPr>
          <a:xfrm>
            <a:off x="8491538" y="5062538"/>
            <a:ext cx="665162" cy="1066800"/>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8"/>
          <p:cNvSpPr txBox="1">
            <a:spLocks noChangeArrowheads="1"/>
          </p:cNvSpPr>
          <p:nvPr/>
        </p:nvSpPr>
        <p:spPr bwMode="auto">
          <a:xfrm>
            <a:off x="468313" y="238125"/>
            <a:ext cx="10529887" cy="438150"/>
          </a:xfrm>
          <a:prstGeom prst="rect">
            <a:avLst/>
          </a:prstGeom>
          <a:no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sz="3200" b="1" dirty="0" err="1">
                <a:solidFill>
                  <a:srgbClr val="2A4F1D"/>
                </a:solidFill>
                <a:latin typeface="Times New Roman" panose="02020603050405020304" pitchFamily="18" charset="0"/>
                <a:cs typeface="Times New Roman" panose="02020603050405020304" pitchFamily="18" charset="0"/>
              </a:rPr>
              <a:t>Жұмыс</a:t>
            </a:r>
            <a:r>
              <a:rPr lang="ru-RU" altLang="ru-RU" sz="3200" b="1" dirty="0">
                <a:solidFill>
                  <a:srgbClr val="2A4F1D"/>
                </a:solidFill>
                <a:latin typeface="Times New Roman" panose="02020603050405020304" pitchFamily="18" charset="0"/>
                <a:cs typeface="Times New Roman" panose="02020603050405020304" pitchFamily="18" charset="0"/>
              </a:rPr>
              <a:t> </a:t>
            </a:r>
            <a:r>
              <a:rPr lang="ru-RU" altLang="ru-RU" sz="3200" b="1" dirty="0" err="1">
                <a:solidFill>
                  <a:srgbClr val="2A4F1D"/>
                </a:solidFill>
                <a:latin typeface="Times New Roman" panose="02020603050405020304" pitchFamily="18" charset="0"/>
                <a:cs typeface="Times New Roman" panose="02020603050405020304" pitchFamily="18" charset="0"/>
              </a:rPr>
              <a:t>берушіге</a:t>
            </a:r>
            <a:r>
              <a:rPr lang="ru-RU" altLang="ru-RU" sz="3200" b="1" dirty="0">
                <a:solidFill>
                  <a:srgbClr val="2A4F1D"/>
                </a:solidFill>
                <a:latin typeface="Times New Roman" panose="02020603050405020304" pitchFamily="18" charset="0"/>
                <a:cs typeface="Times New Roman" panose="02020603050405020304" pitchFamily="18" charset="0"/>
              </a:rPr>
              <a:t> </a:t>
            </a:r>
            <a:r>
              <a:rPr lang="ru-RU" altLang="ru-RU" sz="3200" b="1" dirty="0" err="1">
                <a:solidFill>
                  <a:srgbClr val="2A4F1D"/>
                </a:solidFill>
                <a:latin typeface="Times New Roman" panose="02020603050405020304" pitchFamily="18" charset="0"/>
                <a:cs typeface="Times New Roman" panose="02020603050405020304" pitchFamily="18" charset="0"/>
              </a:rPr>
              <a:t>арналған</a:t>
            </a:r>
            <a:r>
              <a:rPr lang="ru-RU" altLang="ru-RU" sz="3200" b="1" dirty="0">
                <a:solidFill>
                  <a:srgbClr val="2A4F1D"/>
                </a:solidFill>
                <a:latin typeface="Times New Roman" panose="02020603050405020304" pitchFamily="18" charset="0"/>
                <a:cs typeface="Times New Roman" panose="02020603050405020304" pitchFamily="18" charset="0"/>
              </a:rPr>
              <a:t> </a:t>
            </a:r>
            <a:r>
              <a:rPr lang="ru-RU" altLang="ru-RU" sz="3200" b="1" dirty="0" err="1">
                <a:solidFill>
                  <a:srgbClr val="2A4F1D"/>
                </a:solidFill>
                <a:latin typeface="Times New Roman" panose="02020603050405020304" pitchFamily="18" charset="0"/>
                <a:cs typeface="Times New Roman" panose="02020603050405020304" pitchFamily="18" charset="0"/>
              </a:rPr>
              <a:t>мысал</a:t>
            </a:r>
            <a:r>
              <a:rPr lang="ru-RU" altLang="ru-RU" sz="3200" b="1" dirty="0">
                <a:solidFill>
                  <a:srgbClr val="2A4F1D"/>
                </a:solidFill>
                <a:latin typeface="Times New Roman" panose="02020603050405020304" pitchFamily="18" charset="0"/>
                <a:cs typeface="Times New Roman" panose="02020603050405020304" pitchFamily="18" charset="0"/>
              </a:rPr>
              <a:t> </a:t>
            </a:r>
          </a:p>
        </p:txBody>
      </p:sp>
      <p:graphicFrame>
        <p:nvGraphicFramePr>
          <p:cNvPr id="44112" name="Group 80"/>
          <p:cNvGraphicFramePr>
            <a:graphicFrameLocks noGrp="1"/>
          </p:cNvGraphicFramePr>
          <p:nvPr/>
        </p:nvGraphicFramePr>
        <p:xfrm>
          <a:off x="225287" y="755650"/>
          <a:ext cx="11594341" cy="4982540"/>
        </p:xfrm>
        <a:graphic>
          <a:graphicData uri="http://schemas.openxmlformats.org/drawingml/2006/table">
            <a:tbl>
              <a:tblPr/>
              <a:tblGrid>
                <a:gridCol w="11594341"/>
              </a:tblGrid>
              <a:tr h="643479">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err="1" smtClean="0">
                          <a:ln>
                            <a:noFill/>
                          </a:ln>
                          <a:solidFill>
                            <a:srgbClr val="000000"/>
                          </a:solidFill>
                          <a:effectLst/>
                          <a:latin typeface="Times New Roman" pitchFamily="18" charset="0"/>
                          <a:cs typeface="Times New Roman" pitchFamily="18" charset="0"/>
                        </a:rPr>
                        <a:t>Жылдық жиынтық табыс</a:t>
                      </a:r>
                      <a:r>
                        <a:rPr kumimoji="0" lang="ru-RU" sz="2000" b="1" i="0" u="none" strike="noStrike" cap="none" normalizeH="0" baseline="0" dirty="0" smtClean="0">
                          <a:ln>
                            <a:noFill/>
                          </a:ln>
                          <a:solidFill>
                            <a:srgbClr val="000000"/>
                          </a:solidFill>
                          <a:effectLst/>
                          <a:latin typeface="Times New Roman" pitchFamily="18" charset="0"/>
                          <a:cs typeface="Times New Roman" pitchFamily="18" charset="0"/>
                        </a:rPr>
                        <a:t>– 24 000 000 </a:t>
                      </a:r>
                      <a:r>
                        <a:rPr kumimoji="0" lang="ru-RU" sz="2000" b="1" i="0" u="none" strike="noStrike" cap="none" normalizeH="0" baseline="0" dirty="0" err="1" smtClean="0">
                          <a:ln>
                            <a:noFill/>
                          </a:ln>
                          <a:solidFill>
                            <a:srgbClr val="000000"/>
                          </a:solidFill>
                          <a:effectLst/>
                          <a:latin typeface="Times New Roman" pitchFamily="18" charset="0"/>
                          <a:cs typeface="Times New Roman" pitchFamily="18" charset="0"/>
                        </a:rPr>
                        <a:t>теңге</a:t>
                      </a:r>
                      <a:endPar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55903" marR="559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78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err="1" smtClean="0">
                          <a:ln>
                            <a:noFill/>
                          </a:ln>
                          <a:solidFill>
                            <a:srgbClr val="000000"/>
                          </a:solidFill>
                          <a:effectLst/>
                          <a:latin typeface="Times New Roman" pitchFamily="18" charset="0"/>
                          <a:cs typeface="Times New Roman" pitchFamily="18" charset="0"/>
                        </a:rPr>
                        <a:t>Жылдық еңбекақы төлеу қоры</a:t>
                      </a:r>
                      <a:r>
                        <a:rPr kumimoji="0" lang="ru-RU" sz="2000" b="0" i="0" u="none" strike="noStrike" cap="none" normalizeH="0" baseline="0" dirty="0" err="1" smtClean="0">
                          <a:ln>
                            <a:noFill/>
                          </a:ln>
                          <a:solidFill>
                            <a:srgbClr val="000000"/>
                          </a:solidFill>
                          <a:effectLst/>
                          <a:latin typeface="Times New Roman" pitchFamily="18" charset="0"/>
                          <a:cs typeface="Times New Roman" pitchFamily="18" charset="0"/>
                        </a:rPr>
                        <a:t> </a:t>
                      </a: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000" b="1" i="0" u="none" strike="noStrike" cap="none" normalizeH="0" baseline="0" smtClean="0">
                          <a:ln>
                            <a:noFill/>
                          </a:ln>
                          <a:solidFill>
                            <a:srgbClr val="000000"/>
                          </a:solidFill>
                          <a:effectLst/>
                          <a:latin typeface="Times New Roman" pitchFamily="18" charset="0"/>
                          <a:cs typeface="Times New Roman" pitchFamily="18" charset="0"/>
                        </a:rPr>
                        <a:t>4 800 </a:t>
                      </a:r>
                      <a:r>
                        <a:rPr kumimoji="0" lang="ru-RU" sz="2000" b="1" i="0" u="none" strike="noStrike" cap="none" normalizeH="0" baseline="0" dirty="0" smtClean="0">
                          <a:ln>
                            <a:noFill/>
                          </a:ln>
                          <a:solidFill>
                            <a:srgbClr val="000000"/>
                          </a:solidFill>
                          <a:effectLst/>
                          <a:latin typeface="Times New Roman" pitchFamily="18" charset="0"/>
                          <a:cs typeface="Times New Roman" pitchFamily="18" charset="0"/>
                        </a:rPr>
                        <a:t>000 </a:t>
                      </a:r>
                      <a:r>
                        <a:rPr kumimoji="0" lang="ru-RU" sz="2000" b="1" i="0" u="none" strike="noStrike" cap="none" normalizeH="0" baseline="0" dirty="0" err="1" smtClean="0">
                          <a:ln>
                            <a:noFill/>
                          </a:ln>
                          <a:solidFill>
                            <a:srgbClr val="000000"/>
                          </a:solidFill>
                          <a:effectLst/>
                          <a:latin typeface="Times New Roman" pitchFamily="18" charset="0"/>
                          <a:cs typeface="Times New Roman" pitchFamily="18" charset="0"/>
                        </a:rPr>
                        <a:t>теңге</a:t>
                      </a: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55903" marR="559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271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err="1" smtClean="0">
                          <a:ln>
                            <a:noFill/>
                          </a:ln>
                          <a:solidFill>
                            <a:srgbClr val="000000"/>
                          </a:solidFill>
                          <a:effectLst/>
                          <a:latin typeface="Times New Roman" pitchFamily="18" charset="0"/>
                          <a:cs typeface="Times New Roman" pitchFamily="18" charset="0"/>
                        </a:rPr>
                        <a:t>Қызметкерлер</a:t>
                      </a:r>
                      <a:r>
                        <a:rPr kumimoji="0" lang="ru-RU" sz="2000" b="1" i="0" u="none" strike="noStrike" cap="none" normalizeH="0" baseline="0" dirty="0" smtClean="0">
                          <a:ln>
                            <a:noFill/>
                          </a:ln>
                          <a:solidFill>
                            <a:srgbClr val="000000"/>
                          </a:solidFill>
                          <a:effectLst/>
                          <a:latin typeface="Times New Roman" pitchFamily="18" charset="0"/>
                          <a:cs typeface="Times New Roman" pitchFamily="18" charset="0"/>
                        </a:rPr>
                        <a:t> саны – 5 </a:t>
                      </a:r>
                      <a:r>
                        <a:rPr kumimoji="0" lang="ru-RU" sz="2000" b="1" i="0" u="none" strike="noStrike" cap="none" normalizeH="0" baseline="0" dirty="0" err="1" smtClean="0">
                          <a:ln>
                            <a:noFill/>
                          </a:ln>
                          <a:solidFill>
                            <a:srgbClr val="000000"/>
                          </a:solidFill>
                          <a:effectLst/>
                          <a:latin typeface="Times New Roman" pitchFamily="18" charset="0"/>
                          <a:cs typeface="Times New Roman" pitchFamily="18" charset="0"/>
                        </a:rPr>
                        <a:t>адам</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5903" marR="559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7556">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Times New Roman" pitchFamily="18" charset="0"/>
                          <a:cs typeface="Times New Roman" pitchFamily="18" charset="0"/>
                        </a:rPr>
                        <a:t>1 </a:t>
                      </a:r>
                      <a:r>
                        <a:rPr kumimoji="0" lang="ru-RU" sz="2000" b="1" i="0" u="none" strike="noStrike" cap="none" normalizeH="0" baseline="0" dirty="0" err="1" smtClean="0">
                          <a:ln>
                            <a:noFill/>
                          </a:ln>
                          <a:solidFill>
                            <a:srgbClr val="000000"/>
                          </a:solidFill>
                          <a:effectLst/>
                          <a:latin typeface="Times New Roman" pitchFamily="18" charset="0"/>
                          <a:cs typeface="Times New Roman" pitchFamily="18" charset="0"/>
                        </a:rPr>
                        <a:t>қызметкердің</a:t>
                      </a:r>
                      <a:r>
                        <a:rPr kumimoji="0" lang="ru-RU" sz="2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000" b="1" i="0" u="none" strike="noStrike" cap="none" normalizeH="0" baseline="0" dirty="0" err="1" smtClean="0">
                          <a:ln>
                            <a:noFill/>
                          </a:ln>
                          <a:solidFill>
                            <a:srgbClr val="000000"/>
                          </a:solidFill>
                          <a:effectLst/>
                          <a:latin typeface="Times New Roman" pitchFamily="18" charset="0"/>
                          <a:cs typeface="Times New Roman" pitchFamily="18" charset="0"/>
                        </a:rPr>
                        <a:t>орташа</a:t>
                      </a:r>
                      <a:r>
                        <a:rPr kumimoji="0" lang="ru-RU" sz="2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000" b="1" i="0" u="none" strike="noStrike" cap="none" normalizeH="0" baseline="0" dirty="0" err="1" smtClean="0">
                          <a:ln>
                            <a:noFill/>
                          </a:ln>
                          <a:solidFill>
                            <a:srgbClr val="000000"/>
                          </a:solidFill>
                          <a:effectLst/>
                          <a:latin typeface="Times New Roman" pitchFamily="18" charset="0"/>
                          <a:cs typeface="Times New Roman" pitchFamily="18" charset="0"/>
                        </a:rPr>
                        <a:t>айлық</a:t>
                      </a:r>
                      <a:r>
                        <a:rPr kumimoji="0" lang="ru-RU" sz="2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000" b="1" i="0" u="none" strike="noStrike" cap="none" normalizeH="0" baseline="0" dirty="0" err="1" smtClean="0">
                          <a:ln>
                            <a:noFill/>
                          </a:ln>
                          <a:solidFill>
                            <a:srgbClr val="000000"/>
                          </a:solidFill>
                          <a:effectLst/>
                          <a:latin typeface="Times New Roman" pitchFamily="18" charset="0"/>
                          <a:cs typeface="Times New Roman" pitchFamily="18" charset="0"/>
                        </a:rPr>
                        <a:t>жалақысы</a:t>
                      </a:r>
                      <a:r>
                        <a:rPr kumimoji="0" lang="ru-RU" sz="2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cs typeface="Times New Roman" pitchFamily="18" charset="0"/>
                        </a:rPr>
                        <a:t>еңбек</a:t>
                      </a: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cs typeface="Times New Roman" pitchFamily="18" charset="0"/>
                        </a:rPr>
                        <a:t>келісімшартына</a:t>
                      </a: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cs typeface="Times New Roman" pitchFamily="18" charset="0"/>
                        </a:rPr>
                        <a:t>сәйкес</a:t>
                      </a: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ru-RU" sz="2000" b="1" i="0" u="none" strike="noStrike" cap="none" normalizeH="0" baseline="0" dirty="0" smtClean="0">
                          <a:ln>
                            <a:noFill/>
                          </a:ln>
                          <a:solidFill>
                            <a:srgbClr val="000000"/>
                          </a:solidFill>
                          <a:effectLst/>
                          <a:latin typeface="Times New Roman" pitchFamily="18" charset="0"/>
                          <a:cs typeface="Times New Roman" pitchFamily="18" charset="0"/>
                        </a:rPr>
                        <a:t> 80 000 </a:t>
                      </a:r>
                      <a:r>
                        <a:rPr kumimoji="0" lang="ru-RU" sz="2000" b="1" i="0" u="none" strike="noStrike" cap="none" normalizeH="0" baseline="0" dirty="0" err="1" smtClean="0">
                          <a:ln>
                            <a:noFill/>
                          </a:ln>
                          <a:solidFill>
                            <a:srgbClr val="000000"/>
                          </a:solidFill>
                          <a:effectLst/>
                          <a:latin typeface="Times New Roman" pitchFamily="18" charset="0"/>
                          <a:cs typeface="Times New Roman" pitchFamily="18" charset="0"/>
                        </a:rPr>
                        <a:t>теңге</a:t>
                      </a:r>
                      <a:endPar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55903" marR="559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4004">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dirty="0" err="1" smtClean="0">
                          <a:ln>
                            <a:noFill/>
                          </a:ln>
                          <a:solidFill>
                            <a:srgbClr val="000000"/>
                          </a:solidFill>
                          <a:effectLst/>
                          <a:latin typeface="Times New Roman" pitchFamily="18" charset="0"/>
                          <a:cs typeface="Times New Roman" pitchFamily="18" charset="0"/>
                        </a:rPr>
                        <a:t>Аударым</a:t>
                      </a: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ru-RU" sz="2000" b="0" i="0" u="none" strike="noStrike" cap="none" normalizeH="0" baseline="0" dirty="0" err="1" smtClean="0">
                          <a:ln>
                            <a:noFill/>
                          </a:ln>
                          <a:solidFill>
                            <a:srgbClr val="000000"/>
                          </a:solidFill>
                          <a:effectLst/>
                          <a:latin typeface="Times New Roman" pitchFamily="18" charset="0"/>
                          <a:cs typeface="Times New Roman" pitchFamily="18" charset="0"/>
                        </a:rPr>
                        <a:t>жарна</a:t>
                      </a: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cs typeface="Times New Roman" pitchFamily="18" charset="0"/>
                        </a:rPr>
                        <a:t>есептеу</a:t>
                      </a: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cs typeface="Times New Roman" pitchFamily="18" charset="0"/>
                        </a:rPr>
                        <a:t>үшін алынатын</a:t>
                      </a: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cs typeface="Times New Roman" pitchFamily="18" charset="0"/>
                        </a:rPr>
                        <a:t>жұмыскердің </a:t>
                      </a: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ай </a:t>
                      </a:r>
                      <a:r>
                        <a:rPr kumimoji="0" lang="ru-RU" sz="2000" b="0" i="0" u="none" strike="noStrike" cap="none" normalizeH="0" baseline="0" dirty="0" err="1" smtClean="0">
                          <a:ln>
                            <a:noFill/>
                          </a:ln>
                          <a:solidFill>
                            <a:srgbClr val="000000"/>
                          </a:solidFill>
                          <a:effectLst/>
                          <a:latin typeface="Times New Roman" pitchFamily="18" charset="0"/>
                          <a:cs typeface="Times New Roman" pitchFamily="18" charset="0"/>
                        </a:rPr>
                        <a:t>сайынғы табысы</a:t>
                      </a: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000" b="1" i="0" u="none" strike="noStrike" cap="none" normalizeH="0" baseline="0" dirty="0" err="1" smtClean="0">
                          <a:ln>
                            <a:noFill/>
                          </a:ln>
                          <a:solidFill>
                            <a:srgbClr val="000000"/>
                          </a:solidFill>
                          <a:effectLst/>
                          <a:latin typeface="Times New Roman" pitchFamily="18" charset="0"/>
                          <a:cs typeface="Times New Roman" pitchFamily="18" charset="0"/>
                        </a:rPr>
                        <a:t>ең төменгі айлық жалақының </a:t>
                      </a:r>
                      <a:r>
                        <a:rPr kumimoji="0" lang="ru-RU" sz="2000" b="1" i="0" u="none" strike="noStrike" cap="none" normalizeH="0" baseline="0" dirty="0" smtClean="0">
                          <a:ln>
                            <a:noFill/>
                          </a:ln>
                          <a:solidFill>
                            <a:srgbClr val="000000"/>
                          </a:solidFill>
                          <a:effectLst/>
                          <a:latin typeface="Times New Roman" pitchFamily="18" charset="0"/>
                          <a:cs typeface="Times New Roman" pitchFamily="18" charset="0"/>
                        </a:rPr>
                        <a:t>15 </a:t>
                      </a:r>
                      <a:r>
                        <a:rPr kumimoji="0" lang="ru-RU" sz="2000" b="1" i="0" u="none" strike="noStrike" cap="none" normalizeH="0" baseline="0" dirty="0" err="1" smtClean="0">
                          <a:ln>
                            <a:noFill/>
                          </a:ln>
                          <a:solidFill>
                            <a:srgbClr val="000000"/>
                          </a:solidFill>
                          <a:effectLst/>
                          <a:latin typeface="Times New Roman" pitchFamily="18" charset="0"/>
                          <a:cs typeface="Times New Roman" pitchFamily="18" charset="0"/>
                        </a:rPr>
                        <a:t>есе</a:t>
                      </a:r>
                      <a:r>
                        <a:rPr kumimoji="0" lang="ru-RU" sz="2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000" b="1" i="0" u="none" strike="noStrike" cap="none" normalizeH="0" baseline="0" dirty="0" err="1" smtClean="0">
                          <a:ln>
                            <a:noFill/>
                          </a:ln>
                          <a:solidFill>
                            <a:srgbClr val="000000"/>
                          </a:solidFill>
                          <a:effectLst/>
                          <a:latin typeface="Times New Roman" pitchFamily="18" charset="0"/>
                          <a:cs typeface="Times New Roman" pitchFamily="18" charset="0"/>
                        </a:rPr>
                        <a:t>мөлшерінен аспауы</a:t>
                      </a:r>
                      <a:r>
                        <a:rPr kumimoji="0" lang="ru-RU" sz="2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000" b="1" i="0" u="none" strike="noStrike" cap="none" normalizeH="0" baseline="0" dirty="0" err="1" smtClean="0">
                          <a:ln>
                            <a:noFill/>
                          </a:ln>
                          <a:solidFill>
                            <a:srgbClr val="000000"/>
                          </a:solidFill>
                          <a:effectLst/>
                          <a:latin typeface="Times New Roman" pitchFamily="18" charset="0"/>
                          <a:cs typeface="Times New Roman" pitchFamily="18" charset="0"/>
                        </a:rPr>
                        <a:t>тиіс</a:t>
                      </a:r>
                      <a:r>
                        <a:rPr kumimoji="0" lang="ru-RU" sz="2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(ЕТАЖ 2018 </a:t>
                      </a:r>
                      <a:r>
                        <a:rPr kumimoji="0" lang="ru-RU" sz="2000" b="0" i="0" u="none" strike="noStrike" cap="none" normalizeH="0" baseline="0" dirty="0" err="1" smtClean="0">
                          <a:ln>
                            <a:noFill/>
                          </a:ln>
                          <a:solidFill>
                            <a:srgbClr val="000000"/>
                          </a:solidFill>
                          <a:effectLst/>
                          <a:latin typeface="Times New Roman" pitchFamily="18" charset="0"/>
                          <a:cs typeface="Times New Roman" pitchFamily="18" charset="0"/>
                        </a:rPr>
                        <a:t>жылы</a:t>
                      </a: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 – 28 284теңге) 28 284* 15 </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kk-KZ"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424 260 </a:t>
                      </a:r>
                      <a:r>
                        <a:rPr kumimoji="0" lang="ru-RU" sz="2000" b="0" i="0" u="none" strike="noStrike" cap="none" normalizeH="0" baseline="0" dirty="0" err="1" smtClean="0">
                          <a:ln>
                            <a:noFill/>
                          </a:ln>
                          <a:solidFill>
                            <a:srgbClr val="000000"/>
                          </a:solidFill>
                          <a:effectLst/>
                          <a:latin typeface="Times New Roman" pitchFamily="18" charset="0"/>
                          <a:cs typeface="Times New Roman" pitchFamily="18" charset="0"/>
                        </a:rPr>
                        <a:t>теңге</a:t>
                      </a: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err="1" smtClean="0">
                          <a:ln>
                            <a:noFill/>
                          </a:ln>
                          <a:solidFill>
                            <a:srgbClr val="000000"/>
                          </a:solidFill>
                          <a:effectLst/>
                          <a:latin typeface="Times New Roman" pitchFamily="18" charset="0"/>
                          <a:cs typeface="Times New Roman" pitchFamily="18" charset="0"/>
                        </a:rPr>
                        <a:t>Жалақының</a:t>
                      </a:r>
                      <a:r>
                        <a:rPr kumimoji="0" lang="ru-RU" sz="2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000" b="1" i="0" u="none" strike="noStrike" cap="none" normalizeH="0" baseline="0" dirty="0" err="1" smtClean="0">
                          <a:ln>
                            <a:noFill/>
                          </a:ln>
                          <a:solidFill>
                            <a:srgbClr val="000000"/>
                          </a:solidFill>
                          <a:effectLst/>
                          <a:latin typeface="Times New Roman" pitchFamily="18" charset="0"/>
                          <a:cs typeface="Times New Roman" pitchFamily="18" charset="0"/>
                        </a:rPr>
                        <a:t>жылдық</a:t>
                      </a:r>
                      <a:r>
                        <a:rPr kumimoji="0" lang="ru-RU" sz="2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000" b="1" i="0" u="none" strike="noStrike" cap="none" normalizeH="0" baseline="0" dirty="0" err="1" smtClean="0">
                          <a:ln>
                            <a:noFill/>
                          </a:ln>
                          <a:solidFill>
                            <a:srgbClr val="000000"/>
                          </a:solidFill>
                          <a:effectLst/>
                          <a:latin typeface="Times New Roman" pitchFamily="18" charset="0"/>
                          <a:cs typeface="Times New Roman" pitchFamily="18" charset="0"/>
                        </a:rPr>
                        <a:t>қоры</a:t>
                      </a:r>
                      <a:r>
                        <a:rPr kumimoji="0" lang="ru-RU" sz="2000" b="1" i="0" u="none" strike="noStrike" cap="none" normalizeH="0" baseline="0" dirty="0" smtClean="0">
                          <a:ln>
                            <a:noFill/>
                          </a:ln>
                          <a:solidFill>
                            <a:srgbClr val="000000"/>
                          </a:solidFill>
                          <a:effectLst/>
                          <a:latin typeface="Times New Roman" pitchFamily="18" charset="0"/>
                          <a:cs typeface="Times New Roman" pitchFamily="18" charset="0"/>
                        </a:rPr>
                        <a:t>   4 800 000 </a:t>
                      </a:r>
                      <a:r>
                        <a:rPr kumimoji="0" lang="ru-RU" sz="2000" b="0" i="0" u="none" strike="noStrike" cap="none" normalizeH="0" baseline="0" dirty="0" err="1" smtClean="0">
                          <a:ln>
                            <a:noFill/>
                          </a:ln>
                          <a:solidFill>
                            <a:srgbClr val="000000"/>
                          </a:solidFill>
                          <a:effectLst/>
                          <a:latin typeface="Times New Roman" pitchFamily="18" charset="0"/>
                          <a:cs typeface="Times New Roman" pitchFamily="18" charset="0"/>
                        </a:rPr>
                        <a:t>теңге</a:t>
                      </a:r>
                      <a:r>
                        <a:rPr kumimoji="0" lang="ru-RU" sz="2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 80 000 </a:t>
                      </a:r>
                      <a:r>
                        <a:rPr kumimoji="0" lang="ru-RU" sz="2000" b="0" i="0" u="none" strike="noStrike" cap="none" normalizeH="0" baseline="0" dirty="0" err="1" smtClean="0">
                          <a:ln>
                            <a:noFill/>
                          </a:ln>
                          <a:solidFill>
                            <a:srgbClr val="000000"/>
                          </a:solidFill>
                          <a:effectLst/>
                          <a:latin typeface="Times New Roman" pitchFamily="18" charset="0"/>
                          <a:cs typeface="Times New Roman" pitchFamily="18" charset="0"/>
                        </a:rPr>
                        <a:t>теңге</a:t>
                      </a: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 х 5 </a:t>
                      </a:r>
                      <a:r>
                        <a:rPr kumimoji="0" lang="ru-RU" sz="2000" b="0" i="0" u="none" strike="noStrike" cap="none" normalizeH="0" baseline="0" dirty="0" err="1" smtClean="0">
                          <a:ln>
                            <a:noFill/>
                          </a:ln>
                          <a:solidFill>
                            <a:srgbClr val="000000"/>
                          </a:solidFill>
                          <a:effectLst/>
                          <a:latin typeface="Times New Roman" pitchFamily="18" charset="0"/>
                          <a:cs typeface="Times New Roman" pitchFamily="18" charset="0"/>
                        </a:rPr>
                        <a:t>қызметкер</a:t>
                      </a: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 х 12 ай.</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Calibri" pitchFamily="34"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err="1" smtClean="0">
                          <a:ln>
                            <a:noFill/>
                          </a:ln>
                          <a:solidFill>
                            <a:srgbClr val="000000"/>
                          </a:solidFill>
                          <a:effectLst/>
                          <a:latin typeface="Times New Roman" pitchFamily="18" charset="0"/>
                          <a:cs typeface="Times New Roman" pitchFamily="18" charset="0"/>
                        </a:rPr>
                        <a:t>Кәсіпкердің </a:t>
                      </a:r>
                      <a:r>
                        <a:rPr kumimoji="0" lang="ru-RU" sz="2000" b="1" i="0" u="none" strike="noStrike" cap="none" normalizeH="0" baseline="0" dirty="0" smtClean="0">
                          <a:ln>
                            <a:noFill/>
                          </a:ln>
                          <a:solidFill>
                            <a:srgbClr val="000000"/>
                          </a:solidFill>
                          <a:effectLst/>
                          <a:latin typeface="Times New Roman" pitchFamily="18" charset="0"/>
                          <a:cs typeface="Times New Roman" pitchFamily="18" charset="0"/>
                        </a:rPr>
                        <a:t>МӘМС </a:t>
                      </a:r>
                      <a:r>
                        <a:rPr kumimoji="0" lang="ru-RU" sz="2000" b="1" i="0" u="none" strike="noStrike" cap="none" normalizeH="0" baseline="0" dirty="0" err="1" smtClean="0">
                          <a:ln>
                            <a:noFill/>
                          </a:ln>
                          <a:solidFill>
                            <a:srgbClr val="000000"/>
                          </a:solidFill>
                          <a:effectLst/>
                          <a:latin typeface="Times New Roman" pitchFamily="18" charset="0"/>
                          <a:cs typeface="Times New Roman" pitchFamily="18" charset="0"/>
                        </a:rPr>
                        <a:t>бойынша</a:t>
                      </a:r>
                      <a:r>
                        <a:rPr kumimoji="0" lang="ru-RU" sz="2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000" b="1" i="0" u="none" strike="noStrike" cap="none" normalizeH="0" baseline="0" dirty="0" err="1" smtClean="0">
                          <a:ln>
                            <a:noFill/>
                          </a:ln>
                          <a:solidFill>
                            <a:srgbClr val="000000"/>
                          </a:solidFill>
                          <a:effectLst/>
                          <a:latin typeface="Times New Roman" pitchFamily="18" charset="0"/>
                          <a:cs typeface="Times New Roman" pitchFamily="18" charset="0"/>
                        </a:rPr>
                        <a:t>жарнасы</a:t>
                      </a:r>
                      <a:r>
                        <a:rPr kumimoji="0" lang="ru-RU" sz="2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-4 800 000 </a:t>
                      </a:r>
                      <a:r>
                        <a:rPr kumimoji="0" lang="ru-RU" sz="2000" b="0" i="0" u="none" strike="noStrike" cap="none" normalizeH="0" baseline="0" dirty="0" err="1" smtClean="0">
                          <a:ln>
                            <a:noFill/>
                          </a:ln>
                          <a:solidFill>
                            <a:srgbClr val="000000"/>
                          </a:solidFill>
                          <a:effectLst/>
                          <a:latin typeface="Times New Roman" pitchFamily="18" charset="0"/>
                          <a:cs typeface="Times New Roman" pitchFamily="18" charset="0"/>
                        </a:rPr>
                        <a:t>теңгенің </a:t>
                      </a: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1,5%-ы   – </a:t>
                      </a:r>
                      <a:r>
                        <a:rPr kumimoji="0" lang="ru-RU" sz="2000" b="1" i="0" u="none" strike="noStrike" cap="none" normalizeH="0" baseline="0" dirty="0" smtClean="0">
                          <a:ln>
                            <a:noFill/>
                          </a:ln>
                          <a:solidFill>
                            <a:srgbClr val="000000"/>
                          </a:solidFill>
                          <a:effectLst/>
                          <a:latin typeface="Times New Roman" pitchFamily="18" charset="0"/>
                          <a:cs typeface="Times New Roman" pitchFamily="18" charset="0"/>
                        </a:rPr>
                        <a:t>72 000 </a:t>
                      </a:r>
                      <a:r>
                        <a:rPr kumimoji="0" lang="ru-RU" sz="2000" b="1" i="0" u="none" strike="noStrike" cap="none" normalizeH="0" baseline="0" dirty="0" err="1" smtClean="0">
                          <a:ln>
                            <a:noFill/>
                          </a:ln>
                          <a:solidFill>
                            <a:srgbClr val="000000"/>
                          </a:solidFill>
                          <a:effectLst/>
                          <a:latin typeface="Times New Roman" pitchFamily="18" charset="0"/>
                          <a:cs typeface="Times New Roman" pitchFamily="18" charset="0"/>
                        </a:rPr>
                        <a:t>теңге</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5903" marR="559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8"/>
          <p:cNvSpPr txBox="1">
            <a:spLocks noChangeArrowheads="1"/>
          </p:cNvSpPr>
          <p:nvPr/>
        </p:nvSpPr>
        <p:spPr bwMode="auto">
          <a:xfrm>
            <a:off x="231775" y="376238"/>
            <a:ext cx="11536363" cy="733425"/>
          </a:xfrm>
          <a:prstGeom prst="rect">
            <a:avLst/>
          </a:prstGeom>
          <a:no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sz="2400" b="1" dirty="0" err="1">
                <a:solidFill>
                  <a:srgbClr val="2A4F1D"/>
                </a:solidFill>
                <a:latin typeface="Times New Roman" panose="02020603050405020304" pitchFamily="18" charset="0"/>
                <a:cs typeface="Times New Roman" panose="02020603050405020304" pitchFamily="18" charset="0"/>
              </a:rPr>
              <a:t>Арнайы</a:t>
            </a:r>
            <a:r>
              <a:rPr lang="ru-RU" altLang="ru-RU" sz="2400" b="1" dirty="0">
                <a:solidFill>
                  <a:srgbClr val="2A4F1D"/>
                </a:solidFill>
                <a:latin typeface="Times New Roman" panose="02020603050405020304" pitchFamily="18" charset="0"/>
                <a:cs typeface="Times New Roman" panose="02020603050405020304" pitchFamily="18" charset="0"/>
              </a:rPr>
              <a:t> </a:t>
            </a:r>
            <a:r>
              <a:rPr lang="ru-RU" altLang="ru-RU" sz="2400" b="1" dirty="0" err="1">
                <a:solidFill>
                  <a:srgbClr val="2A4F1D"/>
                </a:solidFill>
                <a:latin typeface="Times New Roman" panose="02020603050405020304" pitchFamily="18" charset="0"/>
                <a:cs typeface="Times New Roman" panose="02020603050405020304" pitchFamily="18" charset="0"/>
              </a:rPr>
              <a:t>салық</a:t>
            </a:r>
            <a:r>
              <a:rPr lang="ru-RU" altLang="ru-RU" sz="2400" b="1" dirty="0">
                <a:solidFill>
                  <a:srgbClr val="2A4F1D"/>
                </a:solidFill>
                <a:latin typeface="Times New Roman" panose="02020603050405020304" pitchFamily="18" charset="0"/>
                <a:cs typeface="Times New Roman" panose="02020603050405020304" pitchFamily="18" charset="0"/>
              </a:rPr>
              <a:t> </a:t>
            </a:r>
            <a:r>
              <a:rPr lang="ru-RU" altLang="ru-RU" sz="2400" b="1" dirty="0" err="1">
                <a:solidFill>
                  <a:srgbClr val="2A4F1D"/>
                </a:solidFill>
                <a:latin typeface="Times New Roman" panose="02020603050405020304" pitchFamily="18" charset="0"/>
                <a:cs typeface="Times New Roman" panose="02020603050405020304" pitchFamily="18" charset="0"/>
              </a:rPr>
              <a:t>режимі</a:t>
            </a:r>
            <a:r>
              <a:rPr lang="ru-RU" altLang="ru-RU" sz="2400" b="1" dirty="0">
                <a:solidFill>
                  <a:srgbClr val="2A4F1D"/>
                </a:solidFill>
                <a:latin typeface="Times New Roman" panose="02020603050405020304" pitchFamily="18" charset="0"/>
                <a:cs typeface="Times New Roman" panose="02020603050405020304" pitchFamily="18" charset="0"/>
              </a:rPr>
              <a:t> </a:t>
            </a:r>
            <a:r>
              <a:rPr lang="ru-RU" altLang="ru-RU" sz="2400" b="1" dirty="0" err="1">
                <a:solidFill>
                  <a:srgbClr val="2A4F1D"/>
                </a:solidFill>
                <a:latin typeface="Times New Roman" panose="02020603050405020304" pitchFamily="18" charset="0"/>
                <a:cs typeface="Times New Roman" panose="02020603050405020304" pitchFamily="18" charset="0"/>
              </a:rPr>
              <a:t>бойынша</a:t>
            </a:r>
            <a:r>
              <a:rPr lang="ru-RU" altLang="ru-RU" sz="2400" b="1" dirty="0">
                <a:solidFill>
                  <a:srgbClr val="2A4F1D"/>
                </a:solidFill>
                <a:latin typeface="Times New Roman" panose="02020603050405020304" pitchFamily="18" charset="0"/>
                <a:cs typeface="Times New Roman" panose="02020603050405020304" pitchFamily="18" charset="0"/>
              </a:rPr>
              <a:t> </a:t>
            </a:r>
            <a:r>
              <a:rPr lang="ru-RU" altLang="ru-RU" sz="2400" b="1" dirty="0" err="1">
                <a:solidFill>
                  <a:srgbClr val="2A4F1D"/>
                </a:solidFill>
                <a:latin typeface="Times New Roman" panose="02020603050405020304" pitchFamily="18" charset="0"/>
                <a:cs typeface="Times New Roman" panose="02020603050405020304" pitchFamily="18" charset="0"/>
              </a:rPr>
              <a:t>жұмыс</a:t>
            </a:r>
            <a:r>
              <a:rPr lang="ru-RU" altLang="ru-RU" sz="2400" b="1" dirty="0">
                <a:solidFill>
                  <a:srgbClr val="2A4F1D"/>
                </a:solidFill>
                <a:latin typeface="Times New Roman" panose="02020603050405020304" pitchFamily="18" charset="0"/>
                <a:cs typeface="Times New Roman" panose="02020603050405020304" pitchFamily="18" charset="0"/>
              </a:rPr>
              <a:t> </a:t>
            </a:r>
            <a:r>
              <a:rPr lang="ru-RU" altLang="ru-RU" sz="2400" b="1" dirty="0" err="1">
                <a:solidFill>
                  <a:srgbClr val="2A4F1D"/>
                </a:solidFill>
                <a:latin typeface="Times New Roman" panose="02020603050405020304" pitchFamily="18" charset="0"/>
                <a:cs typeface="Times New Roman" panose="02020603050405020304" pitchFamily="18" charset="0"/>
              </a:rPr>
              <a:t>істейтін</a:t>
            </a:r>
            <a:r>
              <a:rPr lang="ru-RU" altLang="ru-RU" sz="2400" b="1" dirty="0">
                <a:solidFill>
                  <a:srgbClr val="2A4F1D"/>
                </a:solidFill>
                <a:latin typeface="Times New Roman" panose="02020603050405020304" pitchFamily="18" charset="0"/>
                <a:cs typeface="Times New Roman" panose="02020603050405020304" pitchFamily="18" charset="0"/>
              </a:rPr>
              <a:t> </a:t>
            </a:r>
            <a:r>
              <a:rPr lang="ru-RU" altLang="ru-RU" sz="2400" b="1" dirty="0" err="1">
                <a:solidFill>
                  <a:srgbClr val="2A4F1D"/>
                </a:solidFill>
                <a:latin typeface="Times New Roman" panose="02020603050405020304" pitchFamily="18" charset="0"/>
                <a:cs typeface="Times New Roman" panose="02020603050405020304" pitchFamily="18" charset="0"/>
              </a:rPr>
              <a:t>және</a:t>
            </a:r>
            <a:r>
              <a:rPr lang="ru-RU" altLang="ru-RU" sz="2400" b="1" dirty="0">
                <a:solidFill>
                  <a:srgbClr val="2A4F1D"/>
                </a:solidFill>
                <a:latin typeface="Times New Roman" panose="02020603050405020304" pitchFamily="18" charset="0"/>
                <a:cs typeface="Times New Roman" panose="02020603050405020304" pitchFamily="18" charset="0"/>
              </a:rPr>
              <a:t> </a:t>
            </a:r>
            <a:r>
              <a:rPr lang="ru-RU" altLang="ru-RU" sz="2400" b="1" dirty="0" err="1">
                <a:solidFill>
                  <a:srgbClr val="2A4F1D"/>
                </a:solidFill>
                <a:latin typeface="Times New Roman" panose="02020603050405020304" pitchFamily="18" charset="0"/>
                <a:cs typeface="Times New Roman" panose="02020603050405020304" pitchFamily="18" charset="0"/>
              </a:rPr>
              <a:t>жұмысшылары</a:t>
            </a:r>
            <a:r>
              <a:rPr lang="ru-RU" altLang="ru-RU" sz="2400" b="1" dirty="0">
                <a:solidFill>
                  <a:srgbClr val="2A4F1D"/>
                </a:solidFill>
                <a:latin typeface="Times New Roman" panose="02020603050405020304" pitchFamily="18" charset="0"/>
                <a:cs typeface="Times New Roman" panose="02020603050405020304" pitchFamily="18" charset="0"/>
              </a:rPr>
              <a:t> бар  </a:t>
            </a:r>
            <a:r>
              <a:rPr lang="ru-RU" altLang="ru-RU" sz="2400" b="1" dirty="0" err="1">
                <a:solidFill>
                  <a:srgbClr val="2A4F1D"/>
                </a:solidFill>
                <a:latin typeface="Times New Roman" panose="02020603050405020304" pitchFamily="18" charset="0"/>
                <a:cs typeface="Times New Roman" panose="02020603050405020304" pitchFamily="18" charset="0"/>
              </a:rPr>
              <a:t>жеке</a:t>
            </a:r>
            <a:r>
              <a:rPr lang="ru-RU" altLang="ru-RU" sz="2400" b="1" dirty="0">
                <a:solidFill>
                  <a:srgbClr val="2A4F1D"/>
                </a:solidFill>
                <a:latin typeface="Times New Roman" panose="02020603050405020304" pitchFamily="18" charset="0"/>
                <a:cs typeface="Times New Roman" panose="02020603050405020304" pitchFamily="18" charset="0"/>
              </a:rPr>
              <a:t> </a:t>
            </a:r>
            <a:r>
              <a:rPr lang="ru-RU" altLang="ru-RU" sz="2400" b="1" dirty="0" err="1">
                <a:solidFill>
                  <a:srgbClr val="2A4F1D"/>
                </a:solidFill>
                <a:latin typeface="Times New Roman" panose="02020603050405020304" pitchFamily="18" charset="0"/>
                <a:cs typeface="Times New Roman" panose="02020603050405020304" pitchFamily="18" charset="0"/>
              </a:rPr>
              <a:t>кәсіпкерлерге</a:t>
            </a:r>
            <a:r>
              <a:rPr lang="ru-RU" altLang="ru-RU" sz="2400" b="1" dirty="0">
                <a:solidFill>
                  <a:srgbClr val="2A4F1D"/>
                </a:solidFill>
                <a:latin typeface="Times New Roman" panose="02020603050405020304" pitchFamily="18" charset="0"/>
                <a:cs typeface="Times New Roman" panose="02020603050405020304" pitchFamily="18" charset="0"/>
              </a:rPr>
              <a:t> </a:t>
            </a:r>
            <a:r>
              <a:rPr lang="ru-RU" altLang="ru-RU" sz="2400" b="1" dirty="0" err="1">
                <a:solidFill>
                  <a:srgbClr val="2A4F1D"/>
                </a:solidFill>
                <a:latin typeface="Times New Roman" panose="02020603050405020304" pitchFamily="18" charset="0"/>
                <a:cs typeface="Times New Roman" panose="02020603050405020304" pitchFamily="18" charset="0"/>
              </a:rPr>
              <a:t>арналған</a:t>
            </a:r>
            <a:r>
              <a:rPr lang="ru-RU" altLang="ru-RU" sz="2400" b="1" dirty="0">
                <a:solidFill>
                  <a:srgbClr val="2A4F1D"/>
                </a:solidFill>
                <a:latin typeface="Times New Roman" panose="02020603050405020304" pitchFamily="18" charset="0"/>
                <a:cs typeface="Times New Roman" panose="02020603050405020304" pitchFamily="18" charset="0"/>
              </a:rPr>
              <a:t> </a:t>
            </a:r>
            <a:r>
              <a:rPr lang="ru-RU" altLang="ru-RU" sz="2400" b="1" dirty="0" err="1">
                <a:solidFill>
                  <a:srgbClr val="2A4F1D"/>
                </a:solidFill>
                <a:latin typeface="Times New Roman" panose="02020603050405020304" pitchFamily="18" charset="0"/>
                <a:cs typeface="Times New Roman" panose="02020603050405020304" pitchFamily="18" charset="0"/>
              </a:rPr>
              <a:t>мысал</a:t>
            </a:r>
            <a:r>
              <a:rPr lang="ru-RU" altLang="ru-RU" sz="2400" b="1" dirty="0">
                <a:solidFill>
                  <a:srgbClr val="2A4F1D"/>
                </a:solidFill>
                <a:latin typeface="Times New Roman" panose="02020603050405020304" pitchFamily="18" charset="0"/>
                <a:cs typeface="Times New Roman" panose="02020603050405020304" pitchFamily="18" charset="0"/>
              </a:rPr>
              <a:t> </a:t>
            </a:r>
          </a:p>
        </p:txBody>
      </p:sp>
      <p:graphicFrame>
        <p:nvGraphicFramePr>
          <p:cNvPr id="52248" name="Group 24"/>
          <p:cNvGraphicFramePr>
            <a:graphicFrameLocks noGrp="1"/>
          </p:cNvGraphicFramePr>
          <p:nvPr/>
        </p:nvGraphicFramePr>
        <p:xfrm>
          <a:off x="371475" y="1308100"/>
          <a:ext cx="11261725" cy="4694238"/>
        </p:xfrm>
        <a:graphic>
          <a:graphicData uri="http://schemas.openxmlformats.org/drawingml/2006/table">
            <a:tbl>
              <a:tblPr/>
              <a:tblGrid>
                <a:gridCol w="11261725"/>
              </a:tblGrid>
              <a:tr h="6270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err="1" smtClean="0">
                          <a:ln>
                            <a:noFill/>
                          </a:ln>
                          <a:solidFill>
                            <a:schemeClr val="tx1"/>
                          </a:solidFill>
                          <a:effectLst/>
                          <a:latin typeface="Times New Roman" pitchFamily="18" charset="0"/>
                          <a:cs typeface="Times New Roman" pitchFamily="18" charset="0"/>
                        </a:rPr>
                        <a:t>Жеке</a:t>
                      </a: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2000" b="1" i="0" u="none" strike="noStrike" cap="none" normalizeH="0" baseline="0" dirty="0" err="1" smtClean="0">
                          <a:ln>
                            <a:noFill/>
                          </a:ln>
                          <a:solidFill>
                            <a:schemeClr val="tx1"/>
                          </a:solidFill>
                          <a:effectLst/>
                          <a:latin typeface="Times New Roman" pitchFamily="18" charset="0"/>
                          <a:cs typeface="Times New Roman" pitchFamily="18" charset="0"/>
                        </a:rPr>
                        <a:t>кәсіпкердің </a:t>
                      </a: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ай </a:t>
                      </a:r>
                      <a:r>
                        <a:rPr kumimoji="0" lang="ru-RU" sz="2000" b="1" i="0" u="none" strike="noStrike" cap="none" normalizeH="0" baseline="0" dirty="0" err="1" smtClean="0">
                          <a:ln>
                            <a:noFill/>
                          </a:ln>
                          <a:solidFill>
                            <a:schemeClr val="tx1"/>
                          </a:solidFill>
                          <a:effectLst/>
                          <a:latin typeface="Times New Roman" pitchFamily="18" charset="0"/>
                          <a:cs typeface="Times New Roman" pitchFamily="18" charset="0"/>
                        </a:rPr>
                        <a:t>сайынға кірісі</a:t>
                      </a: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- 300</a:t>
                      </a:r>
                      <a:r>
                        <a:rPr kumimoji="0" lang="ru-RU" sz="2000" b="1" i="0" u="none" strike="noStrike" cap="none" normalizeH="0" baseline="0" dirty="0" smtClean="0">
                          <a:ln>
                            <a:noFill/>
                          </a:ln>
                          <a:solidFill>
                            <a:schemeClr val="tx1"/>
                          </a:solidFill>
                          <a:effectLst/>
                          <a:latin typeface="Times New Roman" pitchFamily="18" charset="0"/>
                          <a:cs typeface="Arial" charset="0"/>
                        </a:rPr>
                        <a:t> 000 </a:t>
                      </a:r>
                      <a:r>
                        <a:rPr kumimoji="0" lang="ru-RU" sz="2000" b="1" i="0" u="none" strike="noStrike" cap="none" normalizeH="0" baseline="0" dirty="0" err="1" smtClean="0">
                          <a:ln>
                            <a:noFill/>
                          </a:ln>
                          <a:solidFill>
                            <a:schemeClr val="tx1"/>
                          </a:solidFill>
                          <a:effectLst/>
                          <a:latin typeface="Times New Roman" pitchFamily="18" charset="0"/>
                          <a:cs typeface="Arial" charset="0"/>
                        </a:rPr>
                        <a:t>теңге</a:t>
                      </a:r>
                      <a:r>
                        <a:rPr kumimoji="0" lang="ru-RU" sz="2000" b="1" i="0" u="none" strike="noStrike" cap="none" normalizeH="0" baseline="0" dirty="0" smtClean="0">
                          <a:ln>
                            <a:noFill/>
                          </a:ln>
                          <a:solidFill>
                            <a:schemeClr val="tx1"/>
                          </a:solidFill>
                          <a:effectLst/>
                          <a:latin typeface="Times New Roman" pitchFamily="18" charset="0"/>
                          <a:cs typeface="Arial" charset="0"/>
                        </a:rPr>
                        <a:t>.</a:t>
                      </a:r>
                      <a:endParaRPr kumimoji="0" lang="ru-RU" sz="2000" b="0" i="0" u="none" strike="noStrike" cap="none" normalizeH="0" baseline="0" dirty="0" smtClean="0">
                        <a:ln>
                          <a:noFill/>
                        </a:ln>
                        <a:solidFill>
                          <a:schemeClr val="tx1"/>
                        </a:solidFill>
                        <a:effectLst/>
                        <a:latin typeface="Times New Roman" pitchFamily="18" charset="0"/>
                        <a:cs typeface="Arial" charset="0"/>
                      </a:endParaRPr>
                    </a:p>
                  </a:txBody>
                  <a:tcPr marL="67546" marR="6754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71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Бекітілген</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жалақы </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80 000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теңге</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оның ішінде</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экологиялық үстеме ақы </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18 461,5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теңге</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Негізгі</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жалақысы </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- 61 538,5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теңге</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Міндетті</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зейнетақы қорына аударым</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(10%) – </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6 154</a:t>
                      </a:r>
                      <a:r>
                        <a:rPr kumimoji="0" lang="ru-RU" sz="2000" b="0" i="0" u="none" strike="noStrike" cap="none" normalizeH="0" baseline="0" dirty="0" smtClean="0">
                          <a:ln>
                            <a:noFill/>
                          </a:ln>
                          <a:solidFill>
                            <a:schemeClr val="tx1"/>
                          </a:solidFill>
                          <a:effectLst/>
                          <a:latin typeface="Times New Roman" pitchFamily="18" charset="0"/>
                          <a:cs typeface="Arial" charset="0"/>
                        </a:rPr>
                        <a:t> </a:t>
                      </a:r>
                      <a:r>
                        <a:rPr kumimoji="0" lang="ru-RU" sz="2000" b="0" i="0" u="none" strike="noStrike" cap="none" normalizeH="0" baseline="0" dirty="0" err="1" smtClean="0">
                          <a:ln>
                            <a:noFill/>
                          </a:ln>
                          <a:solidFill>
                            <a:schemeClr val="tx1"/>
                          </a:solidFill>
                          <a:effectLst/>
                          <a:latin typeface="Times New Roman" pitchFamily="18" charset="0"/>
                          <a:cs typeface="Arial" charset="0"/>
                        </a:rPr>
                        <a:t>теңге</a:t>
                      </a:r>
                      <a:endParaRPr kumimoji="0" lang="ru-RU"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Times New Roman" pitchFamily="18" charset="0"/>
                          <a:cs typeface="Arial" charset="0"/>
                        </a:rPr>
                        <a:t>МӘМС </a:t>
                      </a:r>
                      <a:r>
                        <a:rPr kumimoji="0" lang="ru-RU" sz="2000" b="0" i="0" u="none" strike="noStrike" cap="none" normalizeH="0" baseline="0" dirty="0" err="1" smtClean="0">
                          <a:ln>
                            <a:noFill/>
                          </a:ln>
                          <a:solidFill>
                            <a:srgbClr val="FF0000"/>
                          </a:solidFill>
                          <a:effectLst/>
                          <a:latin typeface="Times New Roman" pitchFamily="18" charset="0"/>
                          <a:cs typeface="Arial" charset="0"/>
                        </a:rPr>
                        <a:t>жарнасы</a:t>
                      </a:r>
                      <a:r>
                        <a:rPr kumimoji="0" lang="ru-RU" sz="2000" b="0" i="0" u="none" strike="noStrike" cap="none" normalizeH="0" baseline="0" dirty="0" smtClean="0">
                          <a:ln>
                            <a:noFill/>
                          </a:ln>
                          <a:solidFill>
                            <a:srgbClr val="FF0000"/>
                          </a:solidFill>
                          <a:effectLst/>
                          <a:latin typeface="Times New Roman" pitchFamily="18" charset="0"/>
                          <a:cs typeface="Arial" charset="0"/>
                        </a:rPr>
                        <a:t>** (1,5%)             – </a:t>
                      </a:r>
                      <a:r>
                        <a:rPr kumimoji="0" lang="ru-RU" sz="2000" b="0" i="0" u="none" strike="noStrike" cap="none" normalizeH="0" baseline="0" dirty="0" smtClean="0">
                          <a:ln>
                            <a:noFill/>
                          </a:ln>
                          <a:solidFill>
                            <a:srgbClr val="FF0000"/>
                          </a:solidFill>
                          <a:effectLst/>
                          <a:latin typeface="Times New Roman" pitchFamily="18" charset="0"/>
                          <a:cs typeface="Times New Roman" pitchFamily="18" charset="0"/>
                        </a:rPr>
                        <a:t> 1 2</a:t>
                      </a:r>
                      <a:r>
                        <a:rPr kumimoji="0" lang="ru-RU" sz="2000" b="0" i="0" u="none" strike="noStrike" cap="none" normalizeH="0" baseline="0" dirty="0" smtClean="0">
                          <a:ln>
                            <a:noFill/>
                          </a:ln>
                          <a:solidFill>
                            <a:srgbClr val="FF0000"/>
                          </a:solidFill>
                          <a:effectLst/>
                          <a:latin typeface="Times New Roman" pitchFamily="18" charset="0"/>
                          <a:cs typeface="Arial" charset="0"/>
                        </a:rPr>
                        <a:t>00 </a:t>
                      </a:r>
                      <a:r>
                        <a:rPr kumimoji="0" lang="ru-RU" sz="2000" b="0" i="0" u="none" strike="noStrike" cap="none" normalizeH="0" baseline="0" dirty="0" err="1" smtClean="0">
                          <a:ln>
                            <a:noFill/>
                          </a:ln>
                          <a:solidFill>
                            <a:srgbClr val="FF0000"/>
                          </a:solidFill>
                          <a:effectLst/>
                          <a:latin typeface="Times New Roman" pitchFamily="18" charset="0"/>
                          <a:cs typeface="Arial" charset="0"/>
                        </a:rPr>
                        <a:t>теңге</a:t>
                      </a:r>
                      <a:r>
                        <a:rPr kumimoji="0" lang="ru-RU" sz="2000" b="0" i="0" u="none" strike="noStrike" cap="none" normalizeH="0" baseline="0" dirty="0" err="1" smtClean="0">
                          <a:ln>
                            <a:noFill/>
                          </a:ln>
                          <a:solidFill>
                            <a:srgbClr val="FF0000"/>
                          </a:solidFill>
                          <a:effectLst/>
                          <a:latin typeface="Times New Roman" pitchFamily="18" charset="0"/>
                          <a:cs typeface="Times New Roman" pitchFamily="18" charset="0"/>
                        </a:rPr>
                        <a:t> </a:t>
                      </a:r>
                      <a:r>
                        <a:rPr kumimoji="0" lang="ru-RU" sz="2000" b="0" i="0" u="none" strike="noStrike" cap="none" normalizeH="0" baseline="0" dirty="0" smtClean="0">
                          <a:ln>
                            <a:noFill/>
                          </a:ln>
                          <a:solidFill>
                            <a:srgbClr val="FF0000"/>
                          </a:solidFill>
                          <a:effectLst/>
                          <a:latin typeface="Times New Roman" pitchFamily="18" charset="0"/>
                          <a:cs typeface="Times New Roman" pitchFamily="18" charset="0"/>
                        </a:rPr>
                        <a:t>(</a:t>
                      </a:r>
                      <a:r>
                        <a:rPr kumimoji="0" lang="ru-RU" sz="2000" b="0" i="0" u="none" strike="noStrike" cap="none" normalizeH="0" baseline="0" dirty="0" err="1" smtClean="0">
                          <a:ln>
                            <a:noFill/>
                          </a:ln>
                          <a:solidFill>
                            <a:srgbClr val="FF0000"/>
                          </a:solidFill>
                          <a:effectLst/>
                          <a:latin typeface="Times New Roman" pitchFamily="18" charset="0"/>
                          <a:cs typeface="Times New Roman" pitchFamily="18" charset="0"/>
                        </a:rPr>
                        <a:t>жұмыс беруші</a:t>
                      </a:r>
                      <a:r>
                        <a:rPr kumimoji="0" lang="ru-RU"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ru-RU" sz="2000" b="0" i="0" u="none" strike="noStrike" cap="none" normalizeH="0" baseline="0" dirty="0" err="1" smtClean="0">
                          <a:ln>
                            <a:noFill/>
                          </a:ln>
                          <a:solidFill>
                            <a:srgbClr val="FF0000"/>
                          </a:solidFill>
                          <a:effectLst/>
                          <a:latin typeface="Times New Roman" pitchFamily="18" charset="0"/>
                          <a:cs typeface="Times New Roman" pitchFamily="18" charset="0"/>
                        </a:rPr>
                        <a:t>төлейді</a:t>
                      </a:r>
                      <a:r>
                        <a:rPr kumimoji="0" lang="ru-RU" sz="2000" b="0" i="0" u="none" strike="noStrike" cap="none" normalizeH="0" baseline="0" dirty="0" smtClean="0">
                          <a:ln>
                            <a:noFill/>
                          </a:ln>
                          <a:solidFill>
                            <a:srgbClr val="FF0000"/>
                          </a:solidFill>
                          <a:effectLst/>
                          <a:latin typeface="Times New Roman" pitchFamily="18" charset="0"/>
                          <a:cs typeface="Times New Roman" pitchFamily="18" charset="0"/>
                        </a:rPr>
                        <a:t>)</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2000" b="1" i="0" u="none" strike="noStrike" cap="none" normalizeH="0" baseline="0" dirty="0" smtClean="0">
                        <a:ln>
                          <a:noFill/>
                        </a:ln>
                        <a:solidFill>
                          <a:srgbClr val="FF0000"/>
                        </a:solidFill>
                        <a:effectLst/>
                        <a:latin typeface="Times New Roman" pitchFamily="18"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Arial" charset="0"/>
                        </a:rPr>
                        <a:t>ЖТС</a:t>
                      </a:r>
                      <a:r>
                        <a:rPr kumimoji="0" lang="ru-RU" sz="2000" b="0" i="0" u="none" strike="noStrike" cap="none" normalizeH="0" baseline="0" dirty="0" smtClean="0">
                          <a:ln>
                            <a:noFill/>
                          </a:ln>
                          <a:solidFill>
                            <a:schemeClr val="tx1"/>
                          </a:solidFill>
                          <a:effectLst/>
                          <a:latin typeface="Times New Roman" pitchFamily="18" charset="0"/>
                          <a:cs typeface="Arial" charset="0"/>
                        </a:rPr>
                        <a:t> (10%)                                   – </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3 092 </a:t>
                      </a:r>
                      <a:r>
                        <a:rPr kumimoji="0" lang="ru-RU" sz="2000" b="0" i="0" u="none" strike="noStrike" cap="none" normalizeH="0" baseline="0" dirty="0" err="1" smtClean="0">
                          <a:ln>
                            <a:noFill/>
                          </a:ln>
                          <a:solidFill>
                            <a:schemeClr val="tx1"/>
                          </a:solidFill>
                          <a:effectLst/>
                          <a:latin typeface="Times New Roman" pitchFamily="18" charset="0"/>
                          <a:cs typeface="Arial" charset="0"/>
                        </a:rPr>
                        <a:t>теңге</a:t>
                      </a:r>
                      <a:r>
                        <a:rPr kumimoji="0" lang="ru-RU" sz="2000" b="0" i="0" u="none" strike="noStrike" cap="none" normalizeH="0" baseline="0" dirty="0" smtClean="0">
                          <a:ln>
                            <a:noFill/>
                          </a:ln>
                          <a:solidFill>
                            <a:schemeClr val="tx1"/>
                          </a:solidFill>
                          <a:effectLst/>
                          <a:latin typeface="Times New Roman" pitchFamily="18" charset="0"/>
                          <a:cs typeface="Arial" charset="0"/>
                        </a:rPr>
                        <a:t>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1" i="1" u="none" strike="noStrike" cap="none" normalizeH="0" baseline="0" dirty="0" smtClean="0">
                          <a:ln>
                            <a:noFill/>
                          </a:ln>
                          <a:solidFill>
                            <a:schemeClr val="tx1"/>
                          </a:solidFill>
                          <a:effectLst/>
                          <a:latin typeface="Times New Roman" pitchFamily="18" charset="0"/>
                          <a:cs typeface="Arial" charset="0"/>
                        </a:rPr>
                        <a:t>ЖТС</a:t>
                      </a:r>
                      <a:r>
                        <a:rPr kumimoji="0" lang="ru-RU" sz="2000" b="0" i="1" u="none" strike="noStrike" cap="none" normalizeH="0" baseline="0" dirty="0" smtClean="0">
                          <a:ln>
                            <a:noFill/>
                          </a:ln>
                          <a:solidFill>
                            <a:schemeClr val="tx1"/>
                          </a:solidFill>
                          <a:effectLst/>
                          <a:latin typeface="Times New Roman" pitchFamily="18" charset="0"/>
                          <a:cs typeface="Arial" charset="0"/>
                        </a:rPr>
                        <a:t> </a:t>
                      </a:r>
                      <a:r>
                        <a:rPr kumimoji="0" lang="ru-RU" sz="2000" b="1" i="1" u="none" strike="noStrike" cap="none" normalizeH="0" baseline="0" dirty="0" smtClean="0">
                          <a:ln>
                            <a:noFill/>
                          </a:ln>
                          <a:solidFill>
                            <a:schemeClr val="tx1"/>
                          </a:solidFill>
                          <a:effectLst/>
                          <a:latin typeface="Times New Roman" pitchFamily="18" charset="0"/>
                          <a:cs typeface="Arial" charset="0"/>
                        </a:rPr>
                        <a:t>= (</a:t>
                      </a:r>
                      <a:r>
                        <a:rPr kumimoji="0" lang="ru-RU" sz="2000" b="1" i="1" u="none" strike="noStrike" cap="none" normalizeH="0" baseline="0" dirty="0" smtClean="0">
                          <a:ln>
                            <a:noFill/>
                          </a:ln>
                          <a:solidFill>
                            <a:schemeClr val="tx1"/>
                          </a:solidFill>
                          <a:effectLst/>
                          <a:latin typeface="Times New Roman" pitchFamily="18" charset="0"/>
                          <a:cs typeface="Times New Roman" pitchFamily="18" charset="0"/>
                        </a:rPr>
                        <a:t>8</a:t>
                      </a:r>
                      <a:r>
                        <a:rPr kumimoji="0" lang="ru-RU" sz="2000" b="1" i="1" u="none" strike="noStrike" cap="none" normalizeH="0" baseline="0" dirty="0" smtClean="0">
                          <a:ln>
                            <a:noFill/>
                          </a:ln>
                          <a:solidFill>
                            <a:schemeClr val="tx1"/>
                          </a:solidFill>
                          <a:effectLst/>
                          <a:latin typeface="Times New Roman" pitchFamily="18" charset="0"/>
                          <a:cs typeface="Arial" charset="0"/>
                        </a:rPr>
                        <a:t>0 000 – </a:t>
                      </a:r>
                      <a:r>
                        <a:rPr kumimoji="0" lang="ru-RU" sz="2000" b="1" i="1" u="none" strike="noStrike" cap="none" normalizeH="0" baseline="0" dirty="0" smtClean="0">
                          <a:ln>
                            <a:noFill/>
                          </a:ln>
                          <a:solidFill>
                            <a:schemeClr val="tx1"/>
                          </a:solidFill>
                          <a:effectLst/>
                          <a:latin typeface="Times New Roman" pitchFamily="18" charset="0"/>
                          <a:cs typeface="Times New Roman" pitchFamily="18" charset="0"/>
                        </a:rPr>
                        <a:t>18 461,5 – 6 154</a:t>
                      </a:r>
                      <a:r>
                        <a:rPr kumimoji="0" lang="ru-RU" sz="2000" b="1" i="1" u="none" strike="noStrike" cap="none" normalizeH="0" baseline="0" dirty="0" smtClean="0">
                          <a:ln>
                            <a:noFill/>
                          </a:ln>
                          <a:solidFill>
                            <a:schemeClr val="tx1"/>
                          </a:solidFill>
                          <a:effectLst/>
                          <a:latin typeface="Times New Roman" pitchFamily="18" charset="0"/>
                          <a:cs typeface="Arial" charset="0"/>
                        </a:rPr>
                        <a:t> – 2</a:t>
                      </a:r>
                      <a:r>
                        <a:rPr kumimoji="0" lang="ru-RU" sz="2000" b="1" i="1" u="none" strike="noStrike" cap="none" normalizeH="0" baseline="0" dirty="0" smtClean="0">
                          <a:ln>
                            <a:noFill/>
                          </a:ln>
                          <a:solidFill>
                            <a:schemeClr val="tx1"/>
                          </a:solidFill>
                          <a:effectLst/>
                          <a:latin typeface="Times New Roman" pitchFamily="18" charset="0"/>
                          <a:cs typeface="Times New Roman" pitchFamily="18" charset="0"/>
                        </a:rPr>
                        <a:t>4 459</a:t>
                      </a:r>
                      <a:r>
                        <a:rPr kumimoji="0" lang="ru-RU" sz="2000" b="1" i="1" u="none" strike="noStrike" cap="none" normalizeH="0" baseline="0" dirty="0" smtClean="0">
                          <a:ln>
                            <a:noFill/>
                          </a:ln>
                          <a:solidFill>
                            <a:schemeClr val="tx1"/>
                          </a:solidFill>
                          <a:effectLst/>
                          <a:latin typeface="Times New Roman" pitchFamily="18" charset="0"/>
                          <a:cs typeface="Arial" charset="0"/>
                        </a:rPr>
                        <a:t>) </a:t>
                      </a:r>
                      <a:r>
                        <a:rPr kumimoji="0" lang="en-US" sz="2000" b="1" i="1" u="none" strike="noStrike" cap="none" normalizeH="0" baseline="0" dirty="0" smtClean="0">
                          <a:ln>
                            <a:noFill/>
                          </a:ln>
                          <a:solidFill>
                            <a:schemeClr val="tx1"/>
                          </a:solidFill>
                          <a:effectLst/>
                          <a:latin typeface="Times New Roman" pitchFamily="18" charset="0"/>
                          <a:cs typeface="Arial" charset="0"/>
                        </a:rPr>
                        <a:t>x</a:t>
                      </a:r>
                      <a:r>
                        <a:rPr kumimoji="0" lang="ru-RU" sz="2000" b="1" i="1" u="none" strike="noStrike" cap="none" normalizeH="0" baseline="0" dirty="0" smtClean="0">
                          <a:ln>
                            <a:noFill/>
                          </a:ln>
                          <a:solidFill>
                            <a:schemeClr val="tx1"/>
                          </a:solidFill>
                          <a:effectLst/>
                          <a:latin typeface="Times New Roman" pitchFamily="18" charset="0"/>
                          <a:cs typeface="Arial" charset="0"/>
                        </a:rPr>
                        <a:t> 10% </a:t>
                      </a:r>
                      <a:r>
                        <a:rPr kumimoji="0" lang="ru-RU" sz="2000" b="1" i="1" u="none" strike="noStrike" cap="none" normalizeH="0" baseline="0" dirty="0" smtClean="0">
                          <a:ln>
                            <a:noFill/>
                          </a:ln>
                          <a:solidFill>
                            <a:schemeClr val="tx1"/>
                          </a:solidFill>
                          <a:effectLst/>
                          <a:latin typeface="Times New Roman" pitchFamily="18" charset="0"/>
                          <a:cs typeface="Times New Roman" pitchFamily="18" charset="0"/>
                        </a:rPr>
                        <a:t>=3 092 </a:t>
                      </a:r>
                      <a:r>
                        <a:rPr kumimoji="0" lang="ru-RU" sz="2000" b="1" i="1" u="none" strike="noStrike" cap="none" normalizeH="0" baseline="0" dirty="0" err="1" smtClean="0">
                          <a:ln>
                            <a:noFill/>
                          </a:ln>
                          <a:solidFill>
                            <a:schemeClr val="tx1"/>
                          </a:solidFill>
                          <a:effectLst/>
                          <a:latin typeface="Times New Roman" pitchFamily="18" charset="0"/>
                          <a:cs typeface="Times New Roman" pitchFamily="18" charset="0"/>
                        </a:rPr>
                        <a:t>теңге</a:t>
                      </a:r>
                      <a:endParaRPr kumimoji="0" lang="ru-RU" sz="2000" b="1" i="1" u="none" strike="noStrike" cap="none" normalizeH="0" baseline="0" dirty="0" smtClean="0">
                        <a:ln>
                          <a:noFill/>
                        </a:ln>
                        <a:solidFill>
                          <a:schemeClr val="tx1"/>
                        </a:solidFill>
                        <a:effectLst/>
                        <a:latin typeface="Times New Roman" pitchFamily="18" charset="0"/>
                        <a:cs typeface="Times New Roman" pitchFamily="18" charset="0"/>
                      </a:endParaRPr>
                    </a:p>
                  </a:txBody>
                  <a:tcPr marL="67546" marR="6754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Номер слайда 1"/>
          <p:cNvSpPr txBox="1">
            <a:spLocks noGrp="1"/>
          </p:cNvSpPr>
          <p:nvPr/>
        </p:nvSpPr>
        <p:spPr>
          <a:xfrm>
            <a:off x="9286509" y="6427300"/>
            <a:ext cx="2743199" cy="365125"/>
          </a:xfrm>
          <a:prstGeom prst="rect">
            <a:avLst/>
          </a:prstGeom>
          <a:noFill/>
        </p:spPr>
        <p:txBody>
          <a:bodyPr anchor="ctr"/>
          <a:lstStyle/>
          <a:p>
            <a:pPr algn="r" fontAlgn="auto">
              <a:spcBef>
                <a:spcPts val="0"/>
              </a:spcBef>
              <a:spcAft>
                <a:spcPts val="0"/>
              </a:spcAft>
              <a:defRPr/>
            </a:pPr>
            <a:fld id="{7448BB6B-31D7-4567-9EFA-8AE0D3FBF9CA}" type="slidenum">
              <a:rPr lang="ru-RU" sz="2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pPr algn="r" fontAlgn="auto">
                <a:spcBef>
                  <a:spcPts val="0"/>
                </a:spcBef>
                <a:spcAft>
                  <a:spcPts val="0"/>
                </a:spcAft>
                <a:defRPr/>
              </a:pPr>
              <a:t>8</a:t>
            </a:fld>
            <a:endParaRPr lang="ru-RU"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endParaRPr>
          </a:p>
        </p:txBody>
      </p:sp>
      <p:pic>
        <p:nvPicPr>
          <p:cNvPr id="58379" name="Рисунок 25"/>
          <p:cNvPicPr>
            <a:picLocks noChangeAspect="1"/>
          </p:cNvPicPr>
          <p:nvPr/>
        </p:nvPicPr>
        <p:blipFill>
          <a:blip r:embed="rId2" cstate="print"/>
          <a:srcRect/>
          <a:stretch>
            <a:fillRect/>
          </a:stretch>
        </p:blipFill>
        <p:spPr bwMode="auto">
          <a:xfrm>
            <a:off x="8281988" y="2678113"/>
            <a:ext cx="3300412" cy="26225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Рисунок 1"/>
          <p:cNvPicPr>
            <a:picLocks noChangeAspect="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3" name="TextBox 2"/>
          <p:cNvSpPr txBox="1"/>
          <p:nvPr/>
        </p:nvSpPr>
        <p:spPr>
          <a:xfrm>
            <a:off x="544513" y="2174875"/>
            <a:ext cx="3173412" cy="1692275"/>
          </a:xfrm>
          <a:prstGeom prst="rect">
            <a:avLst/>
          </a:prstGeom>
          <a:solidFill>
            <a:schemeClr val="bg1"/>
          </a:solidFill>
        </p:spPr>
        <p:txBody>
          <a:bodyPr>
            <a:spAutoFit/>
          </a:bodyPr>
          <a:lstStyle/>
          <a:p>
            <a:pPr fontAlgn="auto">
              <a:spcBef>
                <a:spcPts val="0"/>
              </a:spcBef>
              <a:spcAft>
                <a:spcPts val="0"/>
              </a:spcAft>
              <a:defRPr/>
            </a:pPr>
            <a:r>
              <a:rPr lang="ru-RU" dirty="0" err="1">
                <a:solidFill>
                  <a:prstClr val="black">
                    <a:lumMod val="75000"/>
                    <a:lumOff val="25000"/>
                  </a:prstClr>
                </a:solidFill>
                <a:latin typeface="Calibri"/>
                <a:cs typeface="+mn-cs"/>
              </a:rPr>
              <a:t>ЖАРНАЛАР</a:t>
            </a:r>
            <a:r>
              <a:rPr lang="ru-RU" dirty="0">
                <a:solidFill>
                  <a:prstClr val="black">
                    <a:lumMod val="75000"/>
                    <a:lumOff val="25000"/>
                  </a:prstClr>
                </a:solidFill>
                <a:latin typeface="Calibri"/>
                <a:cs typeface="+mn-cs"/>
              </a:rPr>
              <a:t> </a:t>
            </a:r>
            <a:r>
              <a:rPr lang="ru-RU" dirty="0" err="1">
                <a:solidFill>
                  <a:prstClr val="black">
                    <a:lumMod val="75000"/>
                    <a:lumOff val="25000"/>
                  </a:prstClr>
                </a:solidFill>
                <a:latin typeface="Calibri"/>
                <a:cs typeface="+mn-cs"/>
              </a:rPr>
              <a:t>МӨЛШЕРІ</a:t>
            </a:r>
            <a:r>
              <a:rPr lang="ru-RU" dirty="0">
                <a:solidFill>
                  <a:prstClr val="black">
                    <a:lumMod val="75000"/>
                    <a:lumOff val="25000"/>
                  </a:prstClr>
                </a:solidFill>
                <a:latin typeface="Calibri"/>
                <a:cs typeface="+mn-cs"/>
              </a:rPr>
              <a:t> </a:t>
            </a:r>
            <a:r>
              <a:rPr lang="ru-RU" dirty="0" err="1">
                <a:solidFill>
                  <a:prstClr val="black">
                    <a:lumMod val="75000"/>
                    <a:lumOff val="25000"/>
                  </a:prstClr>
                </a:solidFill>
                <a:latin typeface="Calibri"/>
                <a:cs typeface="+mn-cs"/>
              </a:rPr>
              <a:t>ЖОҒАРЫ</a:t>
            </a:r>
            <a:r>
              <a:rPr lang="ru-RU" dirty="0">
                <a:solidFill>
                  <a:prstClr val="black">
                    <a:lumMod val="75000"/>
                    <a:lumOff val="25000"/>
                  </a:prstClr>
                </a:solidFill>
                <a:latin typeface="Calibri"/>
                <a:cs typeface="+mn-cs"/>
              </a:rPr>
              <a:t> МА?</a:t>
            </a:r>
          </a:p>
          <a:p>
            <a:pPr fontAlgn="auto">
              <a:spcBef>
                <a:spcPts val="0"/>
              </a:spcBef>
              <a:spcAft>
                <a:spcPts val="0"/>
              </a:spcAft>
              <a:defRPr/>
            </a:pPr>
            <a:r>
              <a:rPr lang="ru-RU" dirty="0" err="1">
                <a:solidFill>
                  <a:prstClr val="black">
                    <a:lumMod val="75000"/>
                    <a:lumOff val="25000"/>
                  </a:prstClr>
                </a:solidFill>
                <a:latin typeface="Calibri"/>
                <a:cs typeface="+mn-cs"/>
              </a:rPr>
              <a:t>ӘЛЕМДІК</a:t>
            </a:r>
            <a:r>
              <a:rPr lang="ru-RU" dirty="0">
                <a:solidFill>
                  <a:prstClr val="black">
                    <a:lumMod val="75000"/>
                    <a:lumOff val="25000"/>
                  </a:prstClr>
                </a:solidFill>
                <a:latin typeface="Calibri"/>
                <a:cs typeface="+mn-cs"/>
              </a:rPr>
              <a:t> </a:t>
            </a:r>
            <a:r>
              <a:rPr lang="ru-RU" dirty="0" err="1">
                <a:solidFill>
                  <a:prstClr val="black">
                    <a:lumMod val="75000"/>
                    <a:lumOff val="25000"/>
                  </a:prstClr>
                </a:solidFill>
                <a:latin typeface="Calibri"/>
                <a:cs typeface="+mn-cs"/>
              </a:rPr>
              <a:t>ТӘЖІРИБЕНІ</a:t>
            </a:r>
            <a:r>
              <a:rPr lang="ru-RU" dirty="0">
                <a:solidFill>
                  <a:prstClr val="black">
                    <a:lumMod val="75000"/>
                    <a:lumOff val="25000"/>
                  </a:prstClr>
                </a:solidFill>
                <a:latin typeface="Calibri"/>
                <a:cs typeface="+mn-cs"/>
              </a:rPr>
              <a:t> </a:t>
            </a:r>
            <a:r>
              <a:rPr lang="ru-RU" dirty="0" err="1">
                <a:solidFill>
                  <a:prstClr val="black">
                    <a:lumMod val="75000"/>
                    <a:lumOff val="25000"/>
                  </a:prstClr>
                </a:solidFill>
                <a:latin typeface="Calibri"/>
                <a:cs typeface="+mn-cs"/>
              </a:rPr>
              <a:t>КӨРЕЙІК</a:t>
            </a:r>
            <a:endParaRPr lang="ru-RU" dirty="0">
              <a:solidFill>
                <a:prstClr val="black">
                  <a:lumMod val="75000"/>
                  <a:lumOff val="25000"/>
                </a:prstClr>
              </a:solidFill>
              <a:latin typeface="Calibri"/>
              <a:cs typeface="+mn-cs"/>
            </a:endParaRPr>
          </a:p>
          <a:p>
            <a:pPr fontAlgn="auto">
              <a:spcBef>
                <a:spcPts val="0"/>
              </a:spcBef>
              <a:spcAft>
                <a:spcPts val="0"/>
              </a:spcAft>
              <a:defRPr/>
            </a:pPr>
            <a:endParaRPr lang="ru-RU" dirty="0">
              <a:solidFill>
                <a:prstClr val="black"/>
              </a:solidFill>
              <a:latin typeface="Calibri"/>
              <a:cs typeface="+mn-cs"/>
            </a:endParaRPr>
          </a:p>
          <a:p>
            <a:pPr fontAlgn="auto">
              <a:spcBef>
                <a:spcPts val="0"/>
              </a:spcBef>
              <a:spcAft>
                <a:spcPts val="0"/>
              </a:spcAft>
              <a:defRPr/>
            </a:pPr>
            <a:endParaRPr lang="ru-RU" sz="1400" dirty="0">
              <a:solidFill>
                <a:prstClr val="black"/>
              </a:solidFill>
              <a:latin typeface="Calibri"/>
              <a:cs typeface="+mn-cs"/>
            </a:endParaRPr>
          </a:p>
        </p:txBody>
      </p:sp>
      <p:pic>
        <p:nvPicPr>
          <p:cNvPr id="4" name="Рисунок 3"/>
          <p:cNvPicPr>
            <a:picLocks noChangeAspect="1"/>
          </p:cNvPicPr>
          <p:nvPr/>
        </p:nvPicPr>
        <p:blipFill rotWithShape="1">
          <a:blip r:embed="rId3" cstate="print">
            <a:extLst/>
          </a:blip>
          <a:srcRect l="4699" t="6936" r="1951" b="18548"/>
          <a:stretch/>
        </p:blipFill>
        <p:spPr>
          <a:xfrm>
            <a:off x="8815116" y="119270"/>
            <a:ext cx="3231110" cy="1298713"/>
          </a:xfrm>
          <a:prstGeom prst="rect">
            <a:avLst/>
          </a:prstGeom>
          <a:effectLst>
            <a:softEdge rad="317500"/>
          </a:effectLst>
        </p:spPr>
      </p:pic>
    </p:spTree>
  </p:cSld>
  <p:clrMapOvr>
    <a:masterClrMapping/>
  </p:clrMapOvr>
</p:sld>
</file>

<file path=ppt/theme/theme1.xml><?xml version="1.0" encoding="utf-8"?>
<a:theme xmlns:a="http://schemas.openxmlformats.org/drawingml/2006/main" name="1_Тема Office">
  <a:themeElements>
    <a:clrScheme name="Зеленый">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1876</TotalTime>
  <Words>1338</Words>
  <Application>Microsoft Office PowerPoint</Application>
  <PresentationFormat>Произвольный</PresentationFormat>
  <Paragraphs>235</Paragraphs>
  <Slides>27</Slides>
  <Notes>4</Notes>
  <HiddenSlides>0</HiddenSlides>
  <MMClips>0</MMClips>
  <ScaleCrop>false</ScaleCrop>
  <HeadingPairs>
    <vt:vector size="4" baseType="variant">
      <vt:variant>
        <vt:lpstr>Тема</vt:lpstr>
      </vt:variant>
      <vt:variant>
        <vt:i4>2</vt:i4>
      </vt:variant>
      <vt:variant>
        <vt:lpstr>Заголовки слайдов</vt:lpstr>
      </vt:variant>
      <vt:variant>
        <vt:i4>27</vt:i4>
      </vt:variant>
    </vt:vector>
  </HeadingPairs>
  <TitlesOfParts>
    <vt:vector size="29" baseType="lpstr">
      <vt:lpstr>1_Тема Office</vt:lpstr>
      <vt:lpstr>2_Тема Office</vt:lpstr>
      <vt:lpstr>Слайд 1</vt:lpstr>
      <vt:lpstr>Слайд 2</vt:lpstr>
      <vt:lpstr>Слайд 3</vt:lpstr>
      <vt:lpstr>Слайд 4</vt:lpstr>
      <vt:lpstr>2017 жылы МӘМС қорына аударылған жарналар мен аударымдар көлемі.</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ҚР аумағында тұрақты тұратын шетелдіктер мен азаматтығы жоқ адамдарға ТМККК шеңберіндегі медициналық көмек</vt:lpstr>
      <vt:lpstr>Слайд 26</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Saltanat T. Salykbayeva</dc:creator>
  <cp:lastModifiedBy>Абылайхан</cp:lastModifiedBy>
  <cp:revision>288</cp:revision>
  <cp:lastPrinted>2017-02-14T12:53:26Z</cp:lastPrinted>
  <dcterms:created xsi:type="dcterms:W3CDTF">2017-01-31T06:14:28Z</dcterms:created>
  <dcterms:modified xsi:type="dcterms:W3CDTF">2018-02-11T12:11:35Z</dcterms:modified>
</cp:coreProperties>
</file>